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commentAuthors.xml" ContentType="application/vnd.openxmlformats-officedocument.presentationml.commentAuthors+xml"/>
  <Override PartName="/ppt/comments/comment1.xml" ContentType="application/vnd.openxmlformats-officedocument.presentationml.comments+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Spectral"/>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oudoun Education Foundati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Spectral-boldItalic.fntdata"/><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1" Type="http://schemas.openxmlformats.org/officeDocument/2006/relationships/slide" Target="slides/slide15.xml"/><Relationship Id="rId3" Type="http://schemas.openxmlformats.org/officeDocument/2006/relationships/presProps" Target="presProps.xml"/><Relationship Id="rId25" Type="http://schemas.openxmlformats.org/officeDocument/2006/relationships/font" Target="fonts/Spectral-italic.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0" Type="http://schemas.openxmlformats.org/officeDocument/2006/relationships/slide" Target="slides/slide14.xml"/><Relationship Id="rId2" Type="http://schemas.openxmlformats.org/officeDocument/2006/relationships/viewProps" Target="viewProps.xml"/><Relationship Id="rId16" Type="http://schemas.openxmlformats.org/officeDocument/2006/relationships/slide" Target="slides/slide10.xml"/><Relationship Id="rId29" Type="http://schemas.openxmlformats.org/officeDocument/2006/relationships/customXml" Target="../customXml/item3.xml"/><Relationship Id="rId24" Type="http://schemas.openxmlformats.org/officeDocument/2006/relationships/font" Target="fonts/Spectral-bold.fntdata"/><Relationship Id="rId1" Type="http://schemas.openxmlformats.org/officeDocument/2006/relationships/theme" Target="theme/theme1.xml"/><Relationship Id="rId6" Type="http://schemas.openxmlformats.org/officeDocument/2006/relationships/notesMaster" Target="notesMasters/notesMaster1.xml"/><Relationship Id="rId11" Type="http://schemas.openxmlformats.org/officeDocument/2006/relationships/slide" Target="slides/slide5.xml"/><Relationship Id="rId23" Type="http://schemas.openxmlformats.org/officeDocument/2006/relationships/font" Target="fonts/Spectral-regular.fntdata"/><Relationship Id="rId5" Type="http://schemas.openxmlformats.org/officeDocument/2006/relationships/slideMaster" Target="slideMasters/slideMaster1.xml"/><Relationship Id="rId15" Type="http://schemas.openxmlformats.org/officeDocument/2006/relationships/slide" Target="slides/slide9.xml"/><Relationship Id="rId28" Type="http://schemas.openxmlformats.org/officeDocument/2006/relationships/customXml" Target="../customXml/item2.xml"/><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slide" Target="slides/slide16.xml"/><Relationship Id="rId4" Type="http://schemas.openxmlformats.org/officeDocument/2006/relationships/commentAuthors" Target="commentAuthors.xml"/><Relationship Id="rId9" Type="http://schemas.openxmlformats.org/officeDocument/2006/relationships/slide" Target="slides/slide3.xml"/><Relationship Id="rId14" Type="http://schemas.openxmlformats.org/officeDocument/2006/relationships/slide" Target="slides/slide8.xml"/><Relationship Id="rId27" Type="http://schemas.openxmlformats.org/officeDocument/2006/relationships/customXml" Target="../customXml/item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09T19:39:27.478">
    <p:pos x="6000" y="0"/>
    <p:text>DN does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4d4ba4cc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4d4ba4cc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Sarah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4d4ba4cc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4d4ba4cc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Danielle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902563b8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902563b8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902563b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902563b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50efaf5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50efaf5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rely heavily on community partners to support our Community Schools! C</a:t>
            </a:r>
            <a:r>
              <a:rPr lang="en" sz="100">
                <a:solidFill>
                  <a:schemeClr val="dk1"/>
                </a:solidFill>
              </a:rPr>
              <a:t>C</a:t>
            </a:r>
            <a:r>
              <a:rPr lang="en"/>
              <a:t>ertainly not an exhaustive list, but these are some of our regular partners. We are so thankful for </a:t>
            </a:r>
            <a:r>
              <a:rPr lang="en"/>
              <a:t>their</a:t>
            </a:r>
            <a:r>
              <a:rPr lang="en"/>
              <a:t> support.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50efaf5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50efaf5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50efaf5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50efaf5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4d4ba4c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4d4ba4c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4d4ba4cc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4d4ba4cc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4d4ba4c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4d4ba4c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4d4ba4cc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4d4ba4cc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4d4ba4cc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4d4ba4cc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7021afd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7021afd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4d4ba4cc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4d4ba4cc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4d4ba4cc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4d4ba4cc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32009">
            <a:alpha val="7654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20" Type="http://schemas.openxmlformats.org/officeDocument/2006/relationships/image" Target="../media/image23.png"/><Relationship Id="rId22" Type="http://schemas.openxmlformats.org/officeDocument/2006/relationships/image" Target="../media/image30.png"/><Relationship Id="rId21" Type="http://schemas.openxmlformats.org/officeDocument/2006/relationships/image" Target="../media/image31.png"/><Relationship Id="rId24" Type="http://schemas.openxmlformats.org/officeDocument/2006/relationships/image" Target="../media/image37.png"/><Relationship Id="rId23"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8.png"/><Relationship Id="rId26" Type="http://schemas.openxmlformats.org/officeDocument/2006/relationships/image" Target="../media/image39.png"/><Relationship Id="rId25" Type="http://schemas.openxmlformats.org/officeDocument/2006/relationships/image" Target="../media/image40.png"/><Relationship Id="rId28" Type="http://schemas.openxmlformats.org/officeDocument/2006/relationships/image" Target="../media/image44.png"/><Relationship Id="rId27" Type="http://schemas.openxmlformats.org/officeDocument/2006/relationships/image" Target="../media/image43.png"/><Relationship Id="rId5" Type="http://schemas.openxmlformats.org/officeDocument/2006/relationships/image" Target="../media/image12.png"/><Relationship Id="rId6" Type="http://schemas.openxmlformats.org/officeDocument/2006/relationships/image" Target="../media/image9.png"/><Relationship Id="rId29" Type="http://schemas.openxmlformats.org/officeDocument/2006/relationships/image" Target="../media/image41.png"/><Relationship Id="rId7" Type="http://schemas.openxmlformats.org/officeDocument/2006/relationships/image" Target="../media/image14.png"/><Relationship Id="rId8" Type="http://schemas.openxmlformats.org/officeDocument/2006/relationships/image" Target="../media/image34.png"/><Relationship Id="rId30" Type="http://schemas.openxmlformats.org/officeDocument/2006/relationships/image" Target="../media/image42.png"/><Relationship Id="rId11" Type="http://schemas.openxmlformats.org/officeDocument/2006/relationships/image" Target="../media/image22.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24.png"/><Relationship Id="rId17" Type="http://schemas.openxmlformats.org/officeDocument/2006/relationships/image" Target="../media/image25.png"/><Relationship Id="rId16" Type="http://schemas.openxmlformats.org/officeDocument/2006/relationships/image" Target="../media/image26.png"/><Relationship Id="rId19" Type="http://schemas.openxmlformats.org/officeDocument/2006/relationships/image" Target="../media/image29.png"/><Relationship Id="rId1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mailto:sarah.eaton@lcps.org" TargetMode="External"/><Relationship Id="rId4" Type="http://schemas.openxmlformats.org/officeDocument/2006/relationships/hyperlink" Target="mailto:danielle.nadler@lcps.org" TargetMode="External"/><Relationship Id="rId5" Type="http://schemas.openxmlformats.org/officeDocument/2006/relationships/hyperlink" Target="mailto:julianna.sproul@lcps.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19175" y="-424775"/>
            <a:ext cx="8520600" cy="1691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Community Schools Initiative</a:t>
            </a:r>
            <a:endParaRPr>
              <a:solidFill>
                <a:schemeClr val="lt1"/>
              </a:solidFill>
              <a:latin typeface="Spectral"/>
              <a:ea typeface="Spectral"/>
              <a:cs typeface="Spectral"/>
              <a:sym typeface="Spectral"/>
            </a:endParaRPr>
          </a:p>
        </p:txBody>
      </p:sp>
      <p:sp>
        <p:nvSpPr>
          <p:cNvPr id="55" name="Google Shape;55;p13"/>
          <p:cNvSpPr txBox="1"/>
          <p:nvPr>
            <p:ph idx="1" type="subTitle"/>
          </p:nvPr>
        </p:nvSpPr>
        <p:spPr>
          <a:xfrm>
            <a:off x="311700" y="42382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solidFill>
                  <a:schemeClr val="lt1"/>
                </a:solidFill>
                <a:latin typeface="Times New Roman"/>
                <a:ea typeface="Times New Roman"/>
                <a:cs typeface="Times New Roman"/>
                <a:sym typeface="Times New Roman"/>
              </a:rPr>
              <a:t>Loudoun County Public Schools</a:t>
            </a:r>
            <a:endParaRPr sz="2600">
              <a:solidFill>
                <a:schemeClr val="lt1"/>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3281163" y="1402037"/>
            <a:ext cx="2644200" cy="26442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55800" y="120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Family Engagement </a:t>
            </a:r>
            <a:endParaRPr>
              <a:solidFill>
                <a:schemeClr val="lt1"/>
              </a:solidFill>
              <a:latin typeface="Spectral"/>
              <a:ea typeface="Spectral"/>
              <a:cs typeface="Spectral"/>
              <a:sym typeface="Spectral"/>
            </a:endParaRPr>
          </a:p>
        </p:txBody>
      </p:sp>
      <p:sp>
        <p:nvSpPr>
          <p:cNvPr id="125" name="Google Shape;125;p22"/>
          <p:cNvSpPr txBox="1"/>
          <p:nvPr/>
        </p:nvSpPr>
        <p:spPr>
          <a:xfrm>
            <a:off x="4722325" y="761800"/>
            <a:ext cx="3764400" cy="4248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Family Resource Fairs</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Family technology classes and individual assistance</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Adult ESL classes </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Parents as Educational Partners (PEP) classes </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School Advisory Council </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Family Coffee Nights</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Virtual home visits </a:t>
            </a:r>
            <a:endParaRPr sz="2400">
              <a:solidFill>
                <a:schemeClr val="lt1"/>
              </a:solidFill>
              <a:latin typeface="Spectral"/>
              <a:ea typeface="Spectral"/>
              <a:cs typeface="Spectral"/>
              <a:sym typeface="Spectral"/>
            </a:endParaRPr>
          </a:p>
        </p:txBody>
      </p:sp>
      <p:pic>
        <p:nvPicPr>
          <p:cNvPr id="126" name="Google Shape;126;p22"/>
          <p:cNvPicPr preferRelativeResize="0"/>
          <p:nvPr/>
        </p:nvPicPr>
        <p:blipFill>
          <a:blip r:embed="rId3">
            <a:alphaModFix/>
          </a:blip>
          <a:stretch>
            <a:fillRect/>
          </a:stretch>
        </p:blipFill>
        <p:spPr>
          <a:xfrm>
            <a:off x="1080475" y="975463"/>
            <a:ext cx="2900974"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Mental Health </a:t>
            </a:r>
            <a:endParaRPr>
              <a:solidFill>
                <a:schemeClr val="lt1"/>
              </a:solidFill>
              <a:latin typeface="Spectral"/>
              <a:ea typeface="Spectral"/>
              <a:cs typeface="Spectral"/>
              <a:sym typeface="Spectral"/>
            </a:endParaRPr>
          </a:p>
        </p:txBody>
      </p:sp>
      <p:sp>
        <p:nvSpPr>
          <p:cNvPr id="132" name="Google Shape;132;p23"/>
          <p:cNvSpPr txBox="1"/>
          <p:nvPr/>
        </p:nvSpPr>
        <p:spPr>
          <a:xfrm>
            <a:off x="580575" y="1017725"/>
            <a:ext cx="7816800" cy="3879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Thanks to the generosity of 100WomenStrong, the community was able to see the impact of having a full-time social worker.</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Full-time School Social Workers are now at each Community School effective 2021-2022 School Year</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Unified Mental Health Team </a:t>
            </a:r>
            <a:r>
              <a:rPr lang="en" sz="2400">
                <a:solidFill>
                  <a:schemeClr val="lt1"/>
                </a:solidFill>
                <a:latin typeface="Spectral"/>
                <a:ea typeface="Spectral"/>
                <a:cs typeface="Spectral"/>
                <a:sym typeface="Spectral"/>
              </a:rPr>
              <a:t>members will be reaching out to at-risk students and families this summer to “check in.”</a:t>
            </a:r>
            <a:endParaRPr sz="24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400">
                <a:solidFill>
                  <a:schemeClr val="lt1"/>
                </a:solidFill>
                <a:latin typeface="Spectral"/>
                <a:ea typeface="Spectral"/>
                <a:cs typeface="Spectral"/>
                <a:sym typeface="Spectral"/>
              </a:rPr>
              <a:t>For 2022-2023, LEF is raising funds to provide music therapy program to the Community Schools.</a:t>
            </a:r>
            <a:endParaRPr sz="2400">
              <a:solidFill>
                <a:schemeClr val="lt1"/>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idx="1" type="body"/>
          </p:nvPr>
        </p:nvSpPr>
        <p:spPr>
          <a:xfrm>
            <a:off x="218625" y="741400"/>
            <a:ext cx="8516700" cy="4175700"/>
          </a:xfrm>
          <a:prstGeom prst="rect">
            <a:avLst/>
          </a:prstGeom>
        </p:spPr>
        <p:txBody>
          <a:bodyPr anchorCtr="0" anchor="t" bIns="91425" lIns="91425" spcFirstLastPara="1" rIns="91425" wrap="square" tIns="91425">
            <a:normAutofit fontScale="32500"/>
          </a:bodyPr>
          <a:lstStyle/>
          <a:p>
            <a:pPr indent="0" lvl="0" marL="0" rtl="0" algn="l">
              <a:spcBef>
                <a:spcPts val="0"/>
              </a:spcBef>
              <a:spcAft>
                <a:spcPts val="0"/>
              </a:spcAft>
              <a:buClr>
                <a:schemeClr val="dk1"/>
              </a:buClr>
              <a:buSzPct val="32352"/>
              <a:buFont typeface="Arial"/>
              <a:buNone/>
            </a:pPr>
            <a:r>
              <a:rPr b="1" lang="en" sz="3400">
                <a:solidFill>
                  <a:schemeClr val="lt1"/>
                </a:solidFill>
                <a:latin typeface="Spectral"/>
                <a:ea typeface="Spectral"/>
                <a:cs typeface="Spectral"/>
                <a:sym typeface="Spectral"/>
              </a:rPr>
              <a:t>JENNIFER SHORT, PRINCIPAL, STERLING ELEMENTARY:</a:t>
            </a:r>
            <a:endParaRPr b="1" sz="3400">
              <a:solidFill>
                <a:schemeClr val="lt1"/>
              </a:solidFill>
              <a:latin typeface="Spectral"/>
              <a:ea typeface="Spectral"/>
              <a:cs typeface="Spectral"/>
              <a:sym typeface="Spectral"/>
            </a:endParaRPr>
          </a:p>
          <a:p>
            <a:pPr indent="0" lvl="0" marL="0" rtl="0" algn="l">
              <a:spcBef>
                <a:spcPts val="0"/>
              </a:spcBef>
              <a:spcAft>
                <a:spcPts val="0"/>
              </a:spcAft>
              <a:buClr>
                <a:schemeClr val="dk1"/>
              </a:buClr>
              <a:buSzPct val="32352"/>
              <a:buFont typeface="Arial"/>
              <a:buNone/>
            </a:pPr>
            <a:r>
              <a:rPr b="1" lang="en" sz="3400">
                <a:solidFill>
                  <a:schemeClr val="lt1"/>
                </a:solidFill>
                <a:latin typeface="Spectral"/>
                <a:ea typeface="Spectral"/>
                <a:cs typeface="Spectral"/>
                <a:sym typeface="Spectral"/>
              </a:rPr>
              <a:t>“Words can’t express the impact our full-time school social worker has on our Sterling Elementary community.  Her expertise is unlike any others’ within our school community.  </a:t>
            </a:r>
            <a:r>
              <a:rPr b="1" lang="en" sz="3400">
                <a:solidFill>
                  <a:schemeClr val="dk1"/>
                </a:solidFill>
                <a:highlight>
                  <a:srgbClr val="FFFFFF"/>
                </a:highlight>
                <a:latin typeface="Spectral"/>
                <a:ea typeface="Spectral"/>
                <a:cs typeface="Spectral"/>
                <a:sym typeface="Spectral"/>
              </a:rPr>
              <a:t>While she counsels students, assists families in securing resources, and guides families in navigating difficulties with mental health, basic resources, and other needs they may encounter, her level of expertise guides our conversations and the way we support our families.</a:t>
            </a:r>
            <a:r>
              <a:rPr b="1" lang="en" sz="3400">
                <a:solidFill>
                  <a:schemeClr val="lt1"/>
                </a:solidFill>
                <a:latin typeface="Spectral"/>
                <a:ea typeface="Spectral"/>
                <a:cs typeface="Spectral"/>
                <a:sym typeface="Spectral"/>
              </a:rPr>
              <a:t>  She’s a valuable member of our Unified Mental Health Team and case manages many of our families.  Unfortunately this school year in particular, our students’ mental health needs have intensified in a way we have never seen.  Additionally, needs of their family members have also intensified.  Ms. Garcia is invaluable, and we are so grateful to have her as a full-time member of our school team.  I can’t imagine how we would navigate this road for our students and their families without her.” </a:t>
            </a:r>
            <a:endParaRPr b="1" sz="3400">
              <a:solidFill>
                <a:schemeClr val="lt1"/>
              </a:solidFill>
              <a:latin typeface="Spectral"/>
              <a:ea typeface="Spectral"/>
              <a:cs typeface="Spectral"/>
              <a:sym typeface="Spectral"/>
            </a:endParaRPr>
          </a:p>
          <a:p>
            <a:pPr indent="0" lvl="0" marL="0" rtl="0" algn="l">
              <a:spcBef>
                <a:spcPts val="0"/>
              </a:spcBef>
              <a:spcAft>
                <a:spcPts val="0"/>
              </a:spcAft>
              <a:buClr>
                <a:schemeClr val="dk1"/>
              </a:buClr>
              <a:buSzPct val="32352"/>
              <a:buFont typeface="Arial"/>
              <a:buNone/>
            </a:pPr>
            <a:r>
              <a:rPr b="1" lang="en" sz="3400">
                <a:solidFill>
                  <a:schemeClr val="lt1"/>
                </a:solidFill>
                <a:latin typeface="Spectral"/>
                <a:ea typeface="Spectral"/>
                <a:cs typeface="Spectral"/>
                <a:sym typeface="Spectral"/>
              </a:rPr>
              <a:t> </a:t>
            </a:r>
            <a:endParaRPr b="1" sz="3400">
              <a:solidFill>
                <a:schemeClr val="lt1"/>
              </a:solidFill>
              <a:latin typeface="Spectral"/>
              <a:ea typeface="Spectral"/>
              <a:cs typeface="Spectral"/>
              <a:sym typeface="Spectral"/>
            </a:endParaRPr>
          </a:p>
          <a:p>
            <a:pPr indent="0" lvl="0" marL="0" rtl="0" algn="l">
              <a:spcBef>
                <a:spcPts val="0"/>
              </a:spcBef>
              <a:spcAft>
                <a:spcPts val="0"/>
              </a:spcAft>
              <a:buNone/>
            </a:pPr>
            <a:r>
              <a:rPr b="1" lang="en" sz="3400">
                <a:solidFill>
                  <a:schemeClr val="lt1"/>
                </a:solidFill>
                <a:latin typeface="Spectral"/>
                <a:ea typeface="Spectral"/>
                <a:cs typeface="Spectral"/>
                <a:sym typeface="Spectral"/>
              </a:rPr>
              <a:t>ABBY SACCO, PRINCIPAL, ROLLING RIDGE ELEMENTARY</a:t>
            </a:r>
            <a:r>
              <a:rPr b="1" lang="en" sz="3400">
                <a:solidFill>
                  <a:schemeClr val="lt1"/>
                </a:solidFill>
                <a:latin typeface="Spectral"/>
                <a:ea typeface="Spectral"/>
                <a:cs typeface="Spectral"/>
                <a:sym typeface="Spectral"/>
              </a:rPr>
              <a:t>:</a:t>
            </a:r>
            <a:endParaRPr b="1" sz="3400">
              <a:solidFill>
                <a:schemeClr val="lt1"/>
              </a:solidFill>
              <a:latin typeface="Spectral"/>
              <a:ea typeface="Spectral"/>
              <a:cs typeface="Spectral"/>
              <a:sym typeface="Spectral"/>
            </a:endParaRPr>
          </a:p>
          <a:p>
            <a:pPr indent="0" lvl="0" marL="0" rtl="0" algn="l">
              <a:spcBef>
                <a:spcPts val="0"/>
              </a:spcBef>
              <a:spcAft>
                <a:spcPts val="0"/>
              </a:spcAft>
              <a:buNone/>
            </a:pPr>
            <a:r>
              <a:rPr b="1" lang="en" sz="3400">
                <a:solidFill>
                  <a:schemeClr val="lt1"/>
                </a:solidFill>
                <a:latin typeface="Spectral"/>
                <a:ea typeface="Spectral"/>
                <a:cs typeface="Spectral"/>
                <a:sym typeface="Spectral"/>
              </a:rPr>
              <a:t>“</a:t>
            </a:r>
            <a:r>
              <a:rPr b="1" lang="en" sz="3400">
                <a:solidFill>
                  <a:schemeClr val="dk1"/>
                </a:solidFill>
                <a:highlight>
                  <a:srgbClr val="FFFFFF"/>
                </a:highlight>
                <a:latin typeface="Spectral"/>
                <a:ea typeface="Spectral"/>
                <a:cs typeface="Spectral"/>
                <a:sym typeface="Spectral"/>
              </a:rPr>
              <a:t>Our school social worker is a valuable part of our school community.</a:t>
            </a:r>
            <a:r>
              <a:rPr b="1" lang="en" sz="3400">
                <a:solidFill>
                  <a:schemeClr val="lt1"/>
                </a:solidFill>
                <a:latin typeface="Spectral"/>
                <a:ea typeface="Spectral"/>
                <a:cs typeface="Spectral"/>
                <a:sym typeface="Spectral"/>
              </a:rPr>
              <a:t> Having her on staff full time has </a:t>
            </a:r>
            <a:r>
              <a:rPr b="1" lang="en" sz="3400">
                <a:solidFill>
                  <a:schemeClr val="lt1"/>
                </a:solidFill>
                <a:latin typeface="Spectral"/>
                <a:ea typeface="Spectral"/>
                <a:cs typeface="Spectral"/>
                <a:sym typeface="Spectral"/>
              </a:rPr>
              <a:t>benefited</a:t>
            </a:r>
            <a:r>
              <a:rPr b="1" lang="en" sz="3400">
                <a:solidFill>
                  <a:schemeClr val="lt1"/>
                </a:solidFill>
                <a:latin typeface="Spectral"/>
                <a:ea typeface="Spectral"/>
                <a:cs typeface="Spectral"/>
                <a:sym typeface="Spectral"/>
              </a:rPr>
              <a:t> our students and families immensely. She is available to students, families, and staff for day to day support and when more serious situations arise. She is a collaborative member of our UMHT team. We are so appreciative to have her at Rolling Ridge full time.”</a:t>
            </a:r>
            <a:endParaRPr b="1" sz="3400">
              <a:solidFill>
                <a:schemeClr val="lt1"/>
              </a:solidFill>
              <a:latin typeface="Spectral"/>
              <a:ea typeface="Spectral"/>
              <a:cs typeface="Spectral"/>
              <a:sym typeface="Spectral"/>
            </a:endParaRPr>
          </a:p>
          <a:p>
            <a:pPr indent="0" lvl="0" marL="0" rtl="0" algn="l">
              <a:spcBef>
                <a:spcPts val="0"/>
              </a:spcBef>
              <a:spcAft>
                <a:spcPts val="0"/>
              </a:spcAft>
              <a:buClr>
                <a:schemeClr val="dk1"/>
              </a:buClr>
              <a:buSzPct val="32352"/>
              <a:buFont typeface="Arial"/>
              <a:buNone/>
            </a:pPr>
            <a:r>
              <a:t/>
            </a:r>
            <a:endParaRPr b="1" sz="3400">
              <a:solidFill>
                <a:schemeClr val="lt1"/>
              </a:solidFill>
              <a:latin typeface="Spectral"/>
              <a:ea typeface="Spectral"/>
              <a:cs typeface="Spectral"/>
              <a:sym typeface="Spectral"/>
            </a:endParaRPr>
          </a:p>
          <a:p>
            <a:pPr indent="0" lvl="0" marL="0" rtl="0" algn="l">
              <a:spcBef>
                <a:spcPts val="0"/>
              </a:spcBef>
              <a:spcAft>
                <a:spcPts val="0"/>
              </a:spcAft>
              <a:buClr>
                <a:schemeClr val="dk1"/>
              </a:buClr>
              <a:buSzPct val="32352"/>
              <a:buFont typeface="Arial"/>
              <a:buNone/>
            </a:pPr>
            <a:r>
              <a:rPr b="1" lang="en" sz="3400">
                <a:solidFill>
                  <a:schemeClr val="lt1"/>
                </a:solidFill>
                <a:latin typeface="Spectral"/>
                <a:ea typeface="Spectral"/>
                <a:cs typeface="Spectral"/>
                <a:sym typeface="Spectral"/>
              </a:rPr>
              <a:t>RHONDA LOPEZ, PRINCIPAL, FOREST GROVE ELEMENTARY</a:t>
            </a:r>
            <a:r>
              <a:rPr b="1" lang="en" sz="3400">
                <a:solidFill>
                  <a:schemeClr val="lt1"/>
                </a:solidFill>
                <a:latin typeface="Spectral"/>
                <a:ea typeface="Spectral"/>
                <a:cs typeface="Spectral"/>
                <a:sym typeface="Spectral"/>
              </a:rPr>
              <a:t>:</a:t>
            </a:r>
            <a:endParaRPr b="1" sz="3400">
              <a:solidFill>
                <a:schemeClr val="lt1"/>
              </a:solidFill>
              <a:latin typeface="Spectral"/>
              <a:ea typeface="Spectral"/>
              <a:cs typeface="Spectral"/>
              <a:sym typeface="Spectral"/>
            </a:endParaRPr>
          </a:p>
          <a:p>
            <a:pPr indent="0" lvl="0" marL="0" rtl="0" algn="l">
              <a:spcBef>
                <a:spcPts val="0"/>
              </a:spcBef>
              <a:spcAft>
                <a:spcPts val="0"/>
              </a:spcAft>
              <a:buClr>
                <a:schemeClr val="dk1"/>
              </a:buClr>
              <a:buSzPct val="32352"/>
              <a:buFont typeface="Arial"/>
              <a:buNone/>
            </a:pPr>
            <a:r>
              <a:rPr b="1" lang="en" sz="3400">
                <a:solidFill>
                  <a:schemeClr val="lt1"/>
                </a:solidFill>
                <a:latin typeface="Spectral"/>
                <a:ea typeface="Spectral"/>
                <a:cs typeface="Spectral"/>
                <a:sym typeface="Spectral"/>
              </a:rPr>
              <a:t>“Having our full time social worker has been an incredible asset to our school community.  Melissa is not only available for student mental health needs, but she is also instrumental in our community schools initiatives in providing resources and supports for families, identifying areas where different supports are needed and organizing community events.  </a:t>
            </a:r>
            <a:r>
              <a:rPr b="1" lang="en" sz="3400">
                <a:solidFill>
                  <a:schemeClr val="dk1"/>
                </a:solidFill>
                <a:highlight>
                  <a:srgbClr val="FFFFFF"/>
                </a:highlight>
                <a:latin typeface="Spectral"/>
                <a:ea typeface="Spectral"/>
                <a:cs typeface="Spectral"/>
                <a:sym typeface="Spectral"/>
              </a:rPr>
              <a:t>The social workers have the expertise and knowledge to help bridge the gap between the community and the schools.</a:t>
            </a:r>
            <a:r>
              <a:rPr b="1" lang="en" sz="3400">
                <a:solidFill>
                  <a:schemeClr val="lt1"/>
                </a:solidFill>
                <a:latin typeface="Spectral"/>
                <a:ea typeface="Spectral"/>
                <a:cs typeface="Spectral"/>
                <a:sym typeface="Spectral"/>
              </a:rPr>
              <a:t>”</a:t>
            </a:r>
            <a:endParaRPr sz="3400">
              <a:solidFill>
                <a:schemeClr val="dk1"/>
              </a:solidFill>
              <a:latin typeface="Spectral"/>
              <a:ea typeface="Spectral"/>
              <a:cs typeface="Spectral"/>
              <a:sym typeface="Spectral"/>
            </a:endParaRPr>
          </a:p>
          <a:p>
            <a:pPr indent="0" lvl="0" marL="0" rtl="0" algn="l">
              <a:spcBef>
                <a:spcPts val="0"/>
              </a:spcBef>
              <a:spcAft>
                <a:spcPts val="1200"/>
              </a:spcAft>
              <a:buNone/>
            </a:pPr>
            <a:r>
              <a:t/>
            </a:r>
            <a:endParaRPr/>
          </a:p>
        </p:txBody>
      </p:sp>
      <p:sp>
        <p:nvSpPr>
          <p:cNvPr id="138" name="Google Shape;138;p24"/>
          <p:cNvSpPr txBox="1"/>
          <p:nvPr>
            <p:ph type="title"/>
          </p:nvPr>
        </p:nvSpPr>
        <p:spPr>
          <a:xfrm>
            <a:off x="311700" y="168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Testimonials from Principals</a:t>
            </a:r>
            <a:endParaRPr>
              <a:solidFill>
                <a:schemeClr val="lt1"/>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357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lt1"/>
                </a:solidFill>
                <a:latin typeface="Spectral"/>
                <a:ea typeface="Spectral"/>
                <a:cs typeface="Spectral"/>
                <a:sym typeface="Spectral"/>
              </a:rPr>
              <a:t>LEF Support</a:t>
            </a:r>
            <a:endParaRPr>
              <a:solidFill>
                <a:schemeClr val="lt1"/>
              </a:solidFill>
              <a:latin typeface="Spectral"/>
              <a:ea typeface="Spectral"/>
              <a:cs typeface="Spectral"/>
              <a:sym typeface="Spectral"/>
            </a:endParaRPr>
          </a:p>
          <a:p>
            <a:pPr indent="0" lvl="0" marL="0" rtl="0" algn="l">
              <a:spcBef>
                <a:spcPts val="0"/>
              </a:spcBef>
              <a:spcAft>
                <a:spcPts val="0"/>
              </a:spcAft>
              <a:buNone/>
            </a:pPr>
            <a:r>
              <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45" name="Google Shape;145;p25"/>
          <p:cNvPicPr preferRelativeResize="0"/>
          <p:nvPr/>
        </p:nvPicPr>
        <p:blipFill>
          <a:blip r:embed="rId3">
            <a:alphaModFix/>
          </a:blip>
          <a:stretch>
            <a:fillRect/>
          </a:stretch>
        </p:blipFill>
        <p:spPr>
          <a:xfrm>
            <a:off x="5825250" y="1931875"/>
            <a:ext cx="3271752" cy="1428174"/>
          </a:xfrm>
          <a:prstGeom prst="rect">
            <a:avLst/>
          </a:prstGeom>
          <a:noFill/>
          <a:ln>
            <a:noFill/>
          </a:ln>
        </p:spPr>
      </p:pic>
      <p:sp>
        <p:nvSpPr>
          <p:cNvPr id="146" name="Google Shape;146;p25"/>
          <p:cNvSpPr txBox="1"/>
          <p:nvPr>
            <p:ph type="title"/>
          </p:nvPr>
        </p:nvSpPr>
        <p:spPr>
          <a:xfrm>
            <a:off x="209550" y="1000200"/>
            <a:ext cx="5615700" cy="3143100"/>
          </a:xfrm>
          <a:prstGeom prst="rect">
            <a:avLst/>
          </a:prstGeom>
        </p:spPr>
        <p:txBody>
          <a:bodyPr anchorCtr="0" anchor="t" bIns="91425" lIns="91425" spcFirstLastPara="1" rIns="91425" wrap="square" tIns="91425">
            <a:noAutofit/>
          </a:bodyPr>
          <a:lstStyle/>
          <a:p>
            <a:pPr indent="-347980" lvl="0" marL="457200" rtl="0" algn="l">
              <a:spcBef>
                <a:spcPts val="0"/>
              </a:spcBef>
              <a:spcAft>
                <a:spcPts val="0"/>
              </a:spcAft>
              <a:buClr>
                <a:schemeClr val="lt1"/>
              </a:buClr>
              <a:buSzPts val="1880"/>
              <a:buFont typeface="Spectral"/>
              <a:buChar char="-"/>
            </a:pPr>
            <a:r>
              <a:rPr lang="en" sz="1879">
                <a:solidFill>
                  <a:schemeClr val="lt1"/>
                </a:solidFill>
                <a:latin typeface="Spectral"/>
                <a:ea typeface="Spectral"/>
                <a:cs typeface="Spectral"/>
                <a:sym typeface="Spectral"/>
              </a:rPr>
              <a:t>$6,700 raised to support after school programming</a:t>
            </a:r>
            <a:endParaRPr sz="1879">
              <a:solidFill>
                <a:schemeClr val="lt1"/>
              </a:solidFill>
              <a:latin typeface="Spectral"/>
              <a:ea typeface="Spectral"/>
              <a:cs typeface="Spectral"/>
              <a:sym typeface="Spectral"/>
            </a:endParaRPr>
          </a:p>
          <a:p>
            <a:pPr indent="-347980" lvl="0" marL="457200" rtl="0" algn="l">
              <a:lnSpc>
                <a:spcPct val="115000"/>
              </a:lnSpc>
              <a:spcBef>
                <a:spcPts val="0"/>
              </a:spcBef>
              <a:spcAft>
                <a:spcPts val="0"/>
              </a:spcAft>
              <a:buClr>
                <a:schemeClr val="lt1"/>
              </a:buClr>
              <a:buSzPts val="1880"/>
              <a:buFont typeface="Spectral"/>
              <a:buChar char="-"/>
            </a:pPr>
            <a:r>
              <a:rPr lang="en" sz="1879">
                <a:solidFill>
                  <a:schemeClr val="lt1"/>
                </a:solidFill>
                <a:latin typeface="Spectral"/>
                <a:ea typeface="Spectral"/>
                <a:cs typeface="Spectral"/>
                <a:sym typeface="Spectral"/>
              </a:rPr>
              <a:t>$8,000 raised to support Parent as Educational Partners Program</a:t>
            </a:r>
            <a:endParaRPr sz="1879">
              <a:solidFill>
                <a:schemeClr val="lt1"/>
              </a:solidFill>
              <a:latin typeface="Spectral"/>
              <a:ea typeface="Spectral"/>
              <a:cs typeface="Spectral"/>
              <a:sym typeface="Spectral"/>
            </a:endParaRPr>
          </a:p>
          <a:p>
            <a:pPr indent="-347980" lvl="0" marL="457200" rtl="0" algn="l">
              <a:lnSpc>
                <a:spcPct val="115000"/>
              </a:lnSpc>
              <a:spcBef>
                <a:spcPts val="0"/>
              </a:spcBef>
              <a:spcAft>
                <a:spcPts val="0"/>
              </a:spcAft>
              <a:buClr>
                <a:schemeClr val="lt1"/>
              </a:buClr>
              <a:buSzPts val="1880"/>
              <a:buFont typeface="Spectral"/>
              <a:buChar char="-"/>
            </a:pPr>
            <a:r>
              <a:rPr lang="en" sz="1879">
                <a:solidFill>
                  <a:schemeClr val="lt1"/>
                </a:solidFill>
                <a:latin typeface="Spectral"/>
                <a:ea typeface="Spectral"/>
                <a:cs typeface="Spectral"/>
                <a:sym typeface="Spectral"/>
              </a:rPr>
              <a:t>LEF created a position, Program Coordinator, dedicated to collaborating with the community and LCPS to support the needs of the Community Schools</a:t>
            </a:r>
            <a:endParaRPr sz="1879">
              <a:solidFill>
                <a:schemeClr val="lt1"/>
              </a:solidFill>
              <a:latin typeface="Spectral"/>
              <a:ea typeface="Spectral"/>
              <a:cs typeface="Spectral"/>
              <a:sym typeface="Spectral"/>
            </a:endParaRPr>
          </a:p>
          <a:p>
            <a:pPr indent="-347980" lvl="0" marL="457200" rtl="0" algn="l">
              <a:lnSpc>
                <a:spcPct val="115000"/>
              </a:lnSpc>
              <a:spcBef>
                <a:spcPts val="0"/>
              </a:spcBef>
              <a:spcAft>
                <a:spcPts val="0"/>
              </a:spcAft>
              <a:buClr>
                <a:schemeClr val="lt1"/>
              </a:buClr>
              <a:buSzPts val="1880"/>
              <a:buFont typeface="Spectral"/>
              <a:buChar char="-"/>
            </a:pPr>
            <a:r>
              <a:rPr lang="en" sz="1879">
                <a:solidFill>
                  <a:schemeClr val="lt1"/>
                </a:solidFill>
                <a:latin typeface="Spectral"/>
                <a:ea typeface="Spectral"/>
                <a:cs typeface="Spectral"/>
                <a:sym typeface="Spectral"/>
              </a:rPr>
              <a:t>Community Schools have been spotlighted in many LEF communications, including the e-newsletter, blog, social media posts to raise awareness and support for the program.</a:t>
            </a:r>
            <a:endParaRPr sz="1879">
              <a:solidFill>
                <a:schemeClr val="lt1"/>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009"/>
                </a:solidFill>
                <a:latin typeface="Spectral"/>
                <a:ea typeface="Spectral"/>
                <a:cs typeface="Spectral"/>
                <a:sym typeface="Spectral"/>
              </a:rPr>
              <a:t>Community Partnerships</a:t>
            </a:r>
            <a:endParaRPr>
              <a:solidFill>
                <a:srgbClr val="032009"/>
              </a:solidFill>
              <a:latin typeface="Spectral"/>
              <a:ea typeface="Spectral"/>
              <a:cs typeface="Spectral"/>
              <a:sym typeface="Spectral"/>
            </a:endParaRPr>
          </a:p>
        </p:txBody>
      </p:sp>
      <p:pic>
        <p:nvPicPr>
          <p:cNvPr id="152" name="Google Shape;152;p26"/>
          <p:cNvPicPr preferRelativeResize="0"/>
          <p:nvPr/>
        </p:nvPicPr>
        <p:blipFill>
          <a:blip r:embed="rId3">
            <a:alphaModFix/>
          </a:blip>
          <a:stretch>
            <a:fillRect/>
          </a:stretch>
        </p:blipFill>
        <p:spPr>
          <a:xfrm>
            <a:off x="311700" y="1017725"/>
            <a:ext cx="1286680" cy="708825"/>
          </a:xfrm>
          <a:prstGeom prst="rect">
            <a:avLst/>
          </a:prstGeom>
          <a:noFill/>
          <a:ln>
            <a:noFill/>
          </a:ln>
        </p:spPr>
      </p:pic>
      <p:pic>
        <p:nvPicPr>
          <p:cNvPr id="153" name="Google Shape;153;p26"/>
          <p:cNvPicPr preferRelativeResize="0"/>
          <p:nvPr/>
        </p:nvPicPr>
        <p:blipFill>
          <a:blip r:embed="rId4">
            <a:alphaModFix/>
          </a:blip>
          <a:stretch>
            <a:fillRect/>
          </a:stretch>
        </p:blipFill>
        <p:spPr>
          <a:xfrm>
            <a:off x="1715575" y="1017725"/>
            <a:ext cx="1893424" cy="593272"/>
          </a:xfrm>
          <a:prstGeom prst="rect">
            <a:avLst/>
          </a:prstGeom>
          <a:noFill/>
          <a:ln>
            <a:noFill/>
          </a:ln>
        </p:spPr>
      </p:pic>
      <p:pic>
        <p:nvPicPr>
          <p:cNvPr id="154" name="Google Shape;154;p26"/>
          <p:cNvPicPr preferRelativeResize="0"/>
          <p:nvPr/>
        </p:nvPicPr>
        <p:blipFill>
          <a:blip r:embed="rId5">
            <a:alphaModFix/>
          </a:blip>
          <a:stretch>
            <a:fillRect/>
          </a:stretch>
        </p:blipFill>
        <p:spPr>
          <a:xfrm>
            <a:off x="4656888" y="933263"/>
            <a:ext cx="708801" cy="680440"/>
          </a:xfrm>
          <a:prstGeom prst="rect">
            <a:avLst/>
          </a:prstGeom>
          <a:noFill/>
          <a:ln>
            <a:noFill/>
          </a:ln>
        </p:spPr>
      </p:pic>
      <p:pic>
        <p:nvPicPr>
          <p:cNvPr id="155" name="Google Shape;155;p26"/>
          <p:cNvPicPr preferRelativeResize="0"/>
          <p:nvPr/>
        </p:nvPicPr>
        <p:blipFill>
          <a:blip r:embed="rId6">
            <a:alphaModFix/>
          </a:blip>
          <a:stretch>
            <a:fillRect/>
          </a:stretch>
        </p:blipFill>
        <p:spPr>
          <a:xfrm>
            <a:off x="311700" y="1995075"/>
            <a:ext cx="1506733" cy="593275"/>
          </a:xfrm>
          <a:prstGeom prst="rect">
            <a:avLst/>
          </a:prstGeom>
          <a:noFill/>
          <a:ln>
            <a:noFill/>
          </a:ln>
        </p:spPr>
      </p:pic>
      <p:pic>
        <p:nvPicPr>
          <p:cNvPr id="156" name="Google Shape;156;p26"/>
          <p:cNvPicPr preferRelativeResize="0"/>
          <p:nvPr/>
        </p:nvPicPr>
        <p:blipFill>
          <a:blip r:embed="rId7">
            <a:alphaModFix/>
          </a:blip>
          <a:stretch>
            <a:fillRect/>
          </a:stretch>
        </p:blipFill>
        <p:spPr>
          <a:xfrm>
            <a:off x="1884950" y="1915051"/>
            <a:ext cx="807406" cy="790576"/>
          </a:xfrm>
          <a:prstGeom prst="rect">
            <a:avLst/>
          </a:prstGeom>
          <a:noFill/>
          <a:ln>
            <a:noFill/>
          </a:ln>
        </p:spPr>
      </p:pic>
      <p:pic>
        <p:nvPicPr>
          <p:cNvPr id="157" name="Google Shape;157;p26"/>
          <p:cNvPicPr preferRelativeResize="0"/>
          <p:nvPr/>
        </p:nvPicPr>
        <p:blipFill>
          <a:blip r:embed="rId8">
            <a:alphaModFix/>
          </a:blip>
          <a:stretch>
            <a:fillRect/>
          </a:stretch>
        </p:blipFill>
        <p:spPr>
          <a:xfrm>
            <a:off x="4925825" y="3879375"/>
            <a:ext cx="880026" cy="878752"/>
          </a:xfrm>
          <a:prstGeom prst="rect">
            <a:avLst/>
          </a:prstGeom>
          <a:noFill/>
          <a:ln>
            <a:noFill/>
          </a:ln>
        </p:spPr>
      </p:pic>
      <p:pic>
        <p:nvPicPr>
          <p:cNvPr id="158" name="Google Shape;158;p26"/>
          <p:cNvPicPr preferRelativeResize="0"/>
          <p:nvPr/>
        </p:nvPicPr>
        <p:blipFill>
          <a:blip r:embed="rId9">
            <a:alphaModFix/>
          </a:blip>
          <a:stretch>
            <a:fillRect/>
          </a:stretch>
        </p:blipFill>
        <p:spPr>
          <a:xfrm>
            <a:off x="253322" y="3128450"/>
            <a:ext cx="1506725" cy="647635"/>
          </a:xfrm>
          <a:prstGeom prst="rect">
            <a:avLst/>
          </a:prstGeom>
          <a:noFill/>
          <a:ln>
            <a:noFill/>
          </a:ln>
        </p:spPr>
      </p:pic>
      <p:pic>
        <p:nvPicPr>
          <p:cNvPr id="159" name="Google Shape;159;p26"/>
          <p:cNvPicPr preferRelativeResize="0"/>
          <p:nvPr/>
        </p:nvPicPr>
        <p:blipFill>
          <a:blip r:embed="rId10">
            <a:alphaModFix/>
          </a:blip>
          <a:stretch>
            <a:fillRect/>
          </a:stretch>
        </p:blipFill>
        <p:spPr>
          <a:xfrm>
            <a:off x="5600300" y="1004987"/>
            <a:ext cx="1141150" cy="537013"/>
          </a:xfrm>
          <a:prstGeom prst="rect">
            <a:avLst/>
          </a:prstGeom>
          <a:noFill/>
          <a:ln>
            <a:noFill/>
          </a:ln>
        </p:spPr>
      </p:pic>
      <p:pic>
        <p:nvPicPr>
          <p:cNvPr id="160" name="Google Shape;160;p26"/>
          <p:cNvPicPr preferRelativeResize="0"/>
          <p:nvPr/>
        </p:nvPicPr>
        <p:blipFill>
          <a:blip r:embed="rId11">
            <a:alphaModFix/>
          </a:blip>
          <a:stretch>
            <a:fillRect/>
          </a:stretch>
        </p:blipFill>
        <p:spPr>
          <a:xfrm>
            <a:off x="3000500" y="3239598"/>
            <a:ext cx="1805550" cy="425350"/>
          </a:xfrm>
          <a:prstGeom prst="rect">
            <a:avLst/>
          </a:prstGeom>
          <a:noFill/>
          <a:ln>
            <a:noFill/>
          </a:ln>
        </p:spPr>
      </p:pic>
      <p:pic>
        <p:nvPicPr>
          <p:cNvPr id="161" name="Google Shape;161;p26"/>
          <p:cNvPicPr preferRelativeResize="0"/>
          <p:nvPr/>
        </p:nvPicPr>
        <p:blipFill>
          <a:blip r:embed="rId12">
            <a:alphaModFix/>
          </a:blip>
          <a:stretch>
            <a:fillRect/>
          </a:stretch>
        </p:blipFill>
        <p:spPr>
          <a:xfrm>
            <a:off x="4301175" y="1985763"/>
            <a:ext cx="1555553" cy="611900"/>
          </a:xfrm>
          <a:prstGeom prst="rect">
            <a:avLst/>
          </a:prstGeom>
          <a:noFill/>
          <a:ln>
            <a:noFill/>
          </a:ln>
        </p:spPr>
      </p:pic>
      <p:pic>
        <p:nvPicPr>
          <p:cNvPr id="162" name="Google Shape;162;p26"/>
          <p:cNvPicPr preferRelativeResize="0"/>
          <p:nvPr/>
        </p:nvPicPr>
        <p:blipFill>
          <a:blip r:embed="rId13">
            <a:alphaModFix/>
          </a:blip>
          <a:stretch>
            <a:fillRect/>
          </a:stretch>
        </p:blipFill>
        <p:spPr>
          <a:xfrm>
            <a:off x="4998450" y="3189462"/>
            <a:ext cx="2380602" cy="525625"/>
          </a:xfrm>
          <a:prstGeom prst="rect">
            <a:avLst/>
          </a:prstGeom>
          <a:noFill/>
          <a:ln>
            <a:noFill/>
          </a:ln>
        </p:spPr>
      </p:pic>
      <p:pic>
        <p:nvPicPr>
          <p:cNvPr id="163" name="Google Shape;163;p26"/>
          <p:cNvPicPr preferRelativeResize="0"/>
          <p:nvPr/>
        </p:nvPicPr>
        <p:blipFill>
          <a:blip r:embed="rId14">
            <a:alphaModFix/>
          </a:blip>
          <a:stretch>
            <a:fillRect/>
          </a:stretch>
        </p:blipFill>
        <p:spPr>
          <a:xfrm>
            <a:off x="7671507" y="1980123"/>
            <a:ext cx="1410693" cy="572700"/>
          </a:xfrm>
          <a:prstGeom prst="rect">
            <a:avLst/>
          </a:prstGeom>
          <a:noFill/>
          <a:ln>
            <a:noFill/>
          </a:ln>
        </p:spPr>
      </p:pic>
      <p:pic>
        <p:nvPicPr>
          <p:cNvPr id="164" name="Google Shape;164;p26"/>
          <p:cNvPicPr preferRelativeResize="0"/>
          <p:nvPr/>
        </p:nvPicPr>
        <p:blipFill>
          <a:blip r:embed="rId15">
            <a:alphaModFix/>
          </a:blip>
          <a:stretch>
            <a:fillRect/>
          </a:stretch>
        </p:blipFill>
        <p:spPr>
          <a:xfrm>
            <a:off x="6702650" y="1859550"/>
            <a:ext cx="813850" cy="813850"/>
          </a:xfrm>
          <a:prstGeom prst="rect">
            <a:avLst/>
          </a:prstGeom>
          <a:noFill/>
          <a:ln>
            <a:noFill/>
          </a:ln>
        </p:spPr>
      </p:pic>
      <p:pic>
        <p:nvPicPr>
          <p:cNvPr id="165" name="Google Shape;165;p26"/>
          <p:cNvPicPr preferRelativeResize="0"/>
          <p:nvPr/>
        </p:nvPicPr>
        <p:blipFill>
          <a:blip r:embed="rId16">
            <a:alphaModFix/>
          </a:blip>
          <a:stretch>
            <a:fillRect/>
          </a:stretch>
        </p:blipFill>
        <p:spPr>
          <a:xfrm>
            <a:off x="3809525" y="919075"/>
            <a:ext cx="708803" cy="708825"/>
          </a:xfrm>
          <a:prstGeom prst="rect">
            <a:avLst/>
          </a:prstGeom>
          <a:noFill/>
          <a:ln>
            <a:noFill/>
          </a:ln>
        </p:spPr>
      </p:pic>
      <p:pic>
        <p:nvPicPr>
          <p:cNvPr id="166" name="Google Shape;166;p26"/>
          <p:cNvPicPr preferRelativeResize="0"/>
          <p:nvPr/>
        </p:nvPicPr>
        <p:blipFill>
          <a:blip r:embed="rId17">
            <a:alphaModFix/>
          </a:blip>
          <a:stretch>
            <a:fillRect/>
          </a:stretch>
        </p:blipFill>
        <p:spPr>
          <a:xfrm>
            <a:off x="6976050" y="919081"/>
            <a:ext cx="1805555" cy="708825"/>
          </a:xfrm>
          <a:prstGeom prst="rect">
            <a:avLst/>
          </a:prstGeom>
          <a:noFill/>
          <a:ln>
            <a:noFill/>
          </a:ln>
        </p:spPr>
      </p:pic>
      <p:pic>
        <p:nvPicPr>
          <p:cNvPr id="167" name="Google Shape;167;p26"/>
          <p:cNvPicPr preferRelativeResize="0"/>
          <p:nvPr/>
        </p:nvPicPr>
        <p:blipFill>
          <a:blip r:embed="rId18">
            <a:alphaModFix/>
          </a:blip>
          <a:stretch>
            <a:fillRect/>
          </a:stretch>
        </p:blipFill>
        <p:spPr>
          <a:xfrm>
            <a:off x="5910350" y="1966950"/>
            <a:ext cx="708800" cy="708800"/>
          </a:xfrm>
          <a:prstGeom prst="rect">
            <a:avLst/>
          </a:prstGeom>
          <a:noFill/>
          <a:ln>
            <a:noFill/>
          </a:ln>
        </p:spPr>
      </p:pic>
      <p:pic>
        <p:nvPicPr>
          <p:cNvPr id="168" name="Google Shape;168;p26"/>
          <p:cNvPicPr preferRelativeResize="0"/>
          <p:nvPr/>
        </p:nvPicPr>
        <p:blipFill>
          <a:blip r:embed="rId19">
            <a:alphaModFix/>
          </a:blip>
          <a:stretch>
            <a:fillRect/>
          </a:stretch>
        </p:blipFill>
        <p:spPr>
          <a:xfrm>
            <a:off x="2015350" y="3931613"/>
            <a:ext cx="590677" cy="708825"/>
          </a:xfrm>
          <a:prstGeom prst="rect">
            <a:avLst/>
          </a:prstGeom>
          <a:noFill/>
          <a:ln>
            <a:noFill/>
          </a:ln>
        </p:spPr>
      </p:pic>
      <p:pic>
        <p:nvPicPr>
          <p:cNvPr id="169" name="Google Shape;169;p26"/>
          <p:cNvPicPr preferRelativeResize="0"/>
          <p:nvPr/>
        </p:nvPicPr>
        <p:blipFill>
          <a:blip r:embed="rId20">
            <a:alphaModFix/>
          </a:blip>
          <a:stretch>
            <a:fillRect/>
          </a:stretch>
        </p:blipFill>
        <p:spPr>
          <a:xfrm>
            <a:off x="1891649" y="2979064"/>
            <a:ext cx="946400" cy="946400"/>
          </a:xfrm>
          <a:prstGeom prst="rect">
            <a:avLst/>
          </a:prstGeom>
          <a:noFill/>
          <a:ln>
            <a:noFill/>
          </a:ln>
        </p:spPr>
      </p:pic>
      <p:pic>
        <p:nvPicPr>
          <p:cNvPr id="170" name="Google Shape;170;p26"/>
          <p:cNvPicPr preferRelativeResize="0"/>
          <p:nvPr/>
        </p:nvPicPr>
        <p:blipFill>
          <a:blip r:embed="rId21">
            <a:alphaModFix/>
          </a:blip>
          <a:stretch>
            <a:fillRect/>
          </a:stretch>
        </p:blipFill>
        <p:spPr>
          <a:xfrm>
            <a:off x="2939425" y="1981137"/>
            <a:ext cx="1210196" cy="680425"/>
          </a:xfrm>
          <a:prstGeom prst="rect">
            <a:avLst/>
          </a:prstGeom>
          <a:noFill/>
          <a:ln>
            <a:noFill/>
          </a:ln>
        </p:spPr>
      </p:pic>
      <p:pic>
        <p:nvPicPr>
          <p:cNvPr id="171" name="Google Shape;171;p26"/>
          <p:cNvPicPr preferRelativeResize="0"/>
          <p:nvPr/>
        </p:nvPicPr>
        <p:blipFill>
          <a:blip r:embed="rId22">
            <a:alphaModFix/>
          </a:blip>
          <a:stretch>
            <a:fillRect/>
          </a:stretch>
        </p:blipFill>
        <p:spPr>
          <a:xfrm>
            <a:off x="3137996" y="4112900"/>
            <a:ext cx="1668059" cy="572700"/>
          </a:xfrm>
          <a:prstGeom prst="rect">
            <a:avLst/>
          </a:prstGeom>
          <a:noFill/>
          <a:ln>
            <a:noFill/>
          </a:ln>
        </p:spPr>
      </p:pic>
      <p:pic>
        <p:nvPicPr>
          <p:cNvPr id="172" name="Google Shape;172;p26"/>
          <p:cNvPicPr preferRelativeResize="0"/>
          <p:nvPr/>
        </p:nvPicPr>
        <p:blipFill>
          <a:blip r:embed="rId23">
            <a:alphaModFix/>
          </a:blip>
          <a:stretch>
            <a:fillRect/>
          </a:stretch>
        </p:blipFill>
        <p:spPr>
          <a:xfrm>
            <a:off x="7407863" y="3999687"/>
            <a:ext cx="1572117" cy="572700"/>
          </a:xfrm>
          <a:prstGeom prst="rect">
            <a:avLst/>
          </a:prstGeom>
          <a:noFill/>
          <a:ln>
            <a:noFill/>
          </a:ln>
        </p:spPr>
      </p:pic>
      <p:pic>
        <p:nvPicPr>
          <p:cNvPr id="173" name="Google Shape;173;p26"/>
          <p:cNvPicPr preferRelativeResize="0"/>
          <p:nvPr/>
        </p:nvPicPr>
        <p:blipFill>
          <a:blip r:embed="rId24">
            <a:alphaModFix/>
          </a:blip>
          <a:stretch>
            <a:fillRect/>
          </a:stretch>
        </p:blipFill>
        <p:spPr>
          <a:xfrm>
            <a:off x="5925625" y="4075877"/>
            <a:ext cx="1141151" cy="510600"/>
          </a:xfrm>
          <a:prstGeom prst="rect">
            <a:avLst/>
          </a:prstGeom>
          <a:noFill/>
          <a:ln>
            <a:noFill/>
          </a:ln>
        </p:spPr>
      </p:pic>
      <p:pic>
        <p:nvPicPr>
          <p:cNvPr id="174" name="Google Shape;174;p26"/>
          <p:cNvPicPr preferRelativeResize="0"/>
          <p:nvPr/>
        </p:nvPicPr>
        <p:blipFill>
          <a:blip r:embed="rId25">
            <a:alphaModFix/>
          </a:blip>
          <a:stretch>
            <a:fillRect/>
          </a:stretch>
        </p:blipFill>
        <p:spPr>
          <a:xfrm>
            <a:off x="7311925" y="3239600"/>
            <a:ext cx="1668050" cy="547049"/>
          </a:xfrm>
          <a:prstGeom prst="rect">
            <a:avLst/>
          </a:prstGeom>
          <a:noFill/>
          <a:ln>
            <a:noFill/>
          </a:ln>
        </p:spPr>
      </p:pic>
      <p:pic>
        <p:nvPicPr>
          <p:cNvPr id="175" name="Google Shape;175;p26"/>
          <p:cNvPicPr preferRelativeResize="0"/>
          <p:nvPr/>
        </p:nvPicPr>
        <p:blipFill>
          <a:blip r:embed="rId26">
            <a:alphaModFix/>
          </a:blip>
          <a:stretch>
            <a:fillRect/>
          </a:stretch>
        </p:blipFill>
        <p:spPr>
          <a:xfrm>
            <a:off x="7685113" y="299397"/>
            <a:ext cx="1075674" cy="324475"/>
          </a:xfrm>
          <a:prstGeom prst="rect">
            <a:avLst/>
          </a:prstGeom>
          <a:noFill/>
          <a:ln>
            <a:noFill/>
          </a:ln>
        </p:spPr>
      </p:pic>
      <p:pic>
        <p:nvPicPr>
          <p:cNvPr id="176" name="Google Shape;176;p26"/>
          <p:cNvPicPr preferRelativeResize="0"/>
          <p:nvPr/>
        </p:nvPicPr>
        <p:blipFill>
          <a:blip r:embed="rId27">
            <a:alphaModFix/>
          </a:blip>
          <a:stretch>
            <a:fillRect/>
          </a:stretch>
        </p:blipFill>
        <p:spPr>
          <a:xfrm>
            <a:off x="6797875" y="134026"/>
            <a:ext cx="546651" cy="737511"/>
          </a:xfrm>
          <a:prstGeom prst="rect">
            <a:avLst/>
          </a:prstGeom>
          <a:noFill/>
          <a:ln>
            <a:noFill/>
          </a:ln>
        </p:spPr>
      </p:pic>
      <p:pic>
        <p:nvPicPr>
          <p:cNvPr id="177" name="Google Shape;177;p26"/>
          <p:cNvPicPr preferRelativeResize="0"/>
          <p:nvPr/>
        </p:nvPicPr>
        <p:blipFill>
          <a:blip r:embed="rId28">
            <a:alphaModFix/>
          </a:blip>
          <a:stretch>
            <a:fillRect/>
          </a:stretch>
        </p:blipFill>
        <p:spPr>
          <a:xfrm>
            <a:off x="4700232" y="107213"/>
            <a:ext cx="546654" cy="708824"/>
          </a:xfrm>
          <a:prstGeom prst="rect">
            <a:avLst/>
          </a:prstGeom>
          <a:noFill/>
          <a:ln>
            <a:noFill/>
          </a:ln>
        </p:spPr>
      </p:pic>
      <p:pic>
        <p:nvPicPr>
          <p:cNvPr id="178" name="Google Shape;178;p26"/>
          <p:cNvPicPr preferRelativeResize="0"/>
          <p:nvPr/>
        </p:nvPicPr>
        <p:blipFill>
          <a:blip r:embed="rId29">
            <a:alphaModFix/>
          </a:blip>
          <a:stretch>
            <a:fillRect/>
          </a:stretch>
        </p:blipFill>
        <p:spPr>
          <a:xfrm>
            <a:off x="5649867" y="107217"/>
            <a:ext cx="807400" cy="807400"/>
          </a:xfrm>
          <a:prstGeom prst="rect">
            <a:avLst/>
          </a:prstGeom>
          <a:noFill/>
          <a:ln>
            <a:noFill/>
          </a:ln>
        </p:spPr>
      </p:pic>
      <p:pic>
        <p:nvPicPr>
          <p:cNvPr id="179" name="Google Shape;179;p26"/>
          <p:cNvPicPr preferRelativeResize="0"/>
          <p:nvPr/>
        </p:nvPicPr>
        <p:blipFill>
          <a:blip r:embed="rId30">
            <a:alphaModFix/>
          </a:blip>
          <a:stretch>
            <a:fillRect/>
          </a:stretch>
        </p:blipFill>
        <p:spPr>
          <a:xfrm>
            <a:off x="180125" y="3925475"/>
            <a:ext cx="1761832" cy="61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rotWithShape="1">
          <a:blip r:embed="rId3">
            <a:alphaModFix/>
          </a:blip>
          <a:srcRect b="20307" l="17560" r="17378" t="18115"/>
          <a:stretch/>
        </p:blipFill>
        <p:spPr>
          <a:xfrm>
            <a:off x="620525" y="143288"/>
            <a:ext cx="4841974" cy="4582826"/>
          </a:xfrm>
          <a:prstGeom prst="rect">
            <a:avLst/>
          </a:prstGeom>
          <a:noFill/>
          <a:ln>
            <a:noFill/>
          </a:ln>
        </p:spPr>
      </p:pic>
      <p:pic>
        <p:nvPicPr>
          <p:cNvPr id="185" name="Google Shape;185;p27"/>
          <p:cNvPicPr preferRelativeResize="0"/>
          <p:nvPr/>
        </p:nvPicPr>
        <p:blipFill>
          <a:blip r:embed="rId4">
            <a:alphaModFix/>
          </a:blip>
          <a:stretch>
            <a:fillRect/>
          </a:stretch>
        </p:blipFill>
        <p:spPr>
          <a:xfrm>
            <a:off x="5538693" y="1800775"/>
            <a:ext cx="3085650" cy="1699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79850" y="892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1577">
                <a:solidFill>
                  <a:schemeClr val="lt1"/>
                </a:solidFill>
                <a:latin typeface="Spectral"/>
                <a:ea typeface="Spectral"/>
                <a:cs typeface="Spectral"/>
                <a:sym typeface="Spectral"/>
              </a:rPr>
              <a:t>Sarah Eaton</a:t>
            </a:r>
            <a:endParaRPr b="1"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a:solidFill>
                  <a:schemeClr val="lt1"/>
                </a:solidFill>
                <a:latin typeface="Spectral"/>
                <a:ea typeface="Spectral"/>
                <a:cs typeface="Spectral"/>
                <a:sym typeface="Spectral"/>
              </a:rPr>
              <a:t>Supervisor, Outreach Services</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a:solidFill>
                  <a:schemeClr val="lt1"/>
                </a:solidFill>
                <a:latin typeface="Spectral"/>
                <a:ea typeface="Spectral"/>
                <a:cs typeface="Spectral"/>
                <a:sym typeface="Spectral"/>
              </a:rPr>
              <a:t>Loudoun County Public Schools</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u="sng">
                <a:solidFill>
                  <a:schemeClr val="hlink"/>
                </a:solidFill>
                <a:latin typeface="Spectral"/>
                <a:ea typeface="Spectral"/>
                <a:cs typeface="Spectral"/>
                <a:sym typeface="Spectral"/>
                <a:hlinkClick r:id="rId3"/>
              </a:rPr>
              <a:t>sarah.eaton@lcps.org</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b="1" lang="en" sz="1577">
                <a:solidFill>
                  <a:schemeClr val="lt1"/>
                </a:solidFill>
                <a:latin typeface="Spectral"/>
                <a:ea typeface="Spectral"/>
                <a:cs typeface="Spectral"/>
                <a:sym typeface="Spectral"/>
              </a:rPr>
              <a:t>Danielle Nadler</a:t>
            </a:r>
            <a:br>
              <a:rPr b="1" lang="en" sz="1577">
                <a:solidFill>
                  <a:schemeClr val="lt1"/>
                </a:solidFill>
                <a:latin typeface="Spectral"/>
                <a:ea typeface="Spectral"/>
                <a:cs typeface="Spectral"/>
                <a:sym typeface="Spectral"/>
              </a:rPr>
            </a:br>
            <a:r>
              <a:rPr lang="en" sz="1577">
                <a:solidFill>
                  <a:schemeClr val="lt1"/>
                </a:solidFill>
                <a:latin typeface="Spectral"/>
                <a:ea typeface="Spectral"/>
                <a:cs typeface="Spectral"/>
                <a:sym typeface="Spectral"/>
              </a:rPr>
              <a:t>Executive Director</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a:solidFill>
                  <a:schemeClr val="lt1"/>
                </a:solidFill>
                <a:latin typeface="Spectral"/>
                <a:ea typeface="Spectral"/>
                <a:cs typeface="Spectral"/>
                <a:sym typeface="Spectral"/>
              </a:rPr>
              <a:t>Loudoun Education Foundation</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u="sng">
                <a:solidFill>
                  <a:schemeClr val="hlink"/>
                </a:solidFill>
                <a:latin typeface="Spectral"/>
                <a:ea typeface="Spectral"/>
                <a:cs typeface="Spectral"/>
                <a:sym typeface="Spectral"/>
                <a:hlinkClick r:id="rId4"/>
              </a:rPr>
              <a:t>danielle.nadler@lcps.org</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b="1" lang="en" sz="1577">
                <a:solidFill>
                  <a:schemeClr val="lt1"/>
                </a:solidFill>
                <a:latin typeface="Spectral"/>
                <a:ea typeface="Spectral"/>
                <a:cs typeface="Spectral"/>
                <a:sym typeface="Spectral"/>
              </a:rPr>
              <a:t>Julie Sproul</a:t>
            </a:r>
            <a:endParaRPr b="1"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a:solidFill>
                  <a:schemeClr val="lt1"/>
                </a:solidFill>
                <a:latin typeface="Spectral"/>
                <a:ea typeface="Spectral"/>
                <a:cs typeface="Spectral"/>
                <a:sym typeface="Spectral"/>
              </a:rPr>
              <a:t>Programs Coordinator</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a:solidFill>
                  <a:schemeClr val="lt1"/>
                </a:solidFill>
                <a:latin typeface="Spectral"/>
                <a:ea typeface="Spectral"/>
                <a:cs typeface="Spectral"/>
                <a:sym typeface="Spectral"/>
              </a:rPr>
              <a:t>Loudoun Education Foundation</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rPr lang="en" sz="1577" u="sng">
                <a:solidFill>
                  <a:schemeClr val="hlink"/>
                </a:solidFill>
                <a:latin typeface="Spectral"/>
                <a:ea typeface="Spectral"/>
                <a:cs typeface="Spectral"/>
                <a:sym typeface="Spectral"/>
                <a:hlinkClick r:id="rId5"/>
              </a:rPr>
              <a:t>julianna.sproul@lcps.org</a:t>
            </a:r>
            <a:r>
              <a:rPr lang="en" sz="1577">
                <a:solidFill>
                  <a:schemeClr val="lt1"/>
                </a:solidFill>
                <a:latin typeface="Spectral"/>
                <a:ea typeface="Spectral"/>
                <a:cs typeface="Spectral"/>
                <a:sym typeface="Spectral"/>
              </a:rPr>
              <a:t> </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t/>
            </a:r>
            <a:endParaRPr sz="1577">
              <a:solidFill>
                <a:schemeClr val="lt1"/>
              </a:solidFill>
              <a:latin typeface="Spectral"/>
              <a:ea typeface="Spectral"/>
              <a:cs typeface="Spectral"/>
              <a:sym typeface="Spectral"/>
            </a:endParaRPr>
          </a:p>
          <a:p>
            <a:pPr indent="0" lvl="0" marL="0" rtl="0" algn="ctr">
              <a:spcBef>
                <a:spcPts val="0"/>
              </a:spcBef>
              <a:spcAft>
                <a:spcPts val="0"/>
              </a:spcAft>
              <a:buNone/>
            </a:pPr>
            <a:r>
              <a:t/>
            </a:r>
            <a:endParaRPr>
              <a:solidFill>
                <a:schemeClr val="lt1"/>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77775" y="173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What is a Community School? </a:t>
            </a:r>
            <a:endParaRPr>
              <a:solidFill>
                <a:schemeClr val="lt1"/>
              </a:solidFill>
              <a:latin typeface="Spectral"/>
              <a:ea typeface="Spectral"/>
              <a:cs typeface="Spectral"/>
              <a:sym typeface="Spectral"/>
            </a:endParaRPr>
          </a:p>
        </p:txBody>
      </p:sp>
      <p:sp>
        <p:nvSpPr>
          <p:cNvPr id="62" name="Google Shape;62;p14"/>
          <p:cNvSpPr txBox="1"/>
          <p:nvPr>
            <p:ph idx="1" type="body"/>
          </p:nvPr>
        </p:nvSpPr>
        <p:spPr>
          <a:xfrm>
            <a:off x="4039875" y="1085950"/>
            <a:ext cx="4868700" cy="2659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chemeClr val="lt1"/>
                </a:solidFill>
                <a:latin typeface="Spectral"/>
                <a:ea typeface="Spectral"/>
                <a:cs typeface="Spectral"/>
                <a:sym typeface="Spectral"/>
              </a:rPr>
              <a:t>MISSION: A Community School is both a place and a set of partnerships between the school and other community resources. Its integrated focus on academics, health and social services, youth and community development and community engagement leads to improved student learning, strong families and healthier communities.</a:t>
            </a:r>
            <a:endParaRPr>
              <a:solidFill>
                <a:schemeClr val="lt1"/>
              </a:solidFill>
              <a:latin typeface="Spectral"/>
              <a:ea typeface="Spectral"/>
              <a:cs typeface="Spectral"/>
              <a:sym typeface="Spectral"/>
            </a:endParaRPr>
          </a:p>
        </p:txBody>
      </p:sp>
      <p:pic>
        <p:nvPicPr>
          <p:cNvPr id="63" name="Google Shape;63;p14"/>
          <p:cNvPicPr preferRelativeResize="0"/>
          <p:nvPr/>
        </p:nvPicPr>
        <p:blipFill>
          <a:blip r:embed="rId3">
            <a:alphaModFix/>
          </a:blip>
          <a:stretch>
            <a:fillRect/>
          </a:stretch>
        </p:blipFill>
        <p:spPr>
          <a:xfrm>
            <a:off x="228600" y="1170125"/>
            <a:ext cx="3640202" cy="2209373"/>
          </a:xfrm>
          <a:prstGeom prst="rect">
            <a:avLst/>
          </a:prstGeom>
          <a:noFill/>
          <a:ln>
            <a:noFill/>
          </a:ln>
        </p:spPr>
      </p:pic>
      <p:sp>
        <p:nvSpPr>
          <p:cNvPr id="64" name="Google Shape;64;p14"/>
          <p:cNvSpPr txBox="1"/>
          <p:nvPr/>
        </p:nvSpPr>
        <p:spPr>
          <a:xfrm>
            <a:off x="228600" y="3669175"/>
            <a:ext cx="83454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lt1"/>
                </a:solidFill>
                <a:latin typeface="Spectral"/>
                <a:ea typeface="Spectral"/>
                <a:cs typeface="Spectral"/>
                <a:sym typeface="Spectral"/>
              </a:rPr>
              <a:t>VISION: Placing students at the center of academic achievement, health and social supports and authentic family engagement to ensure shared ownership and investment by the community in the lives of its youngest members.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LCPS Community Schools Model</a:t>
            </a:r>
            <a:endParaRPr>
              <a:solidFill>
                <a:schemeClr val="lt1"/>
              </a:solidFill>
              <a:latin typeface="Spectral"/>
              <a:ea typeface="Spectral"/>
              <a:cs typeface="Spectral"/>
              <a:sym typeface="Spectral"/>
            </a:endParaRPr>
          </a:p>
        </p:txBody>
      </p:sp>
      <p:sp>
        <p:nvSpPr>
          <p:cNvPr id="70" name="Google Shape;70;p15"/>
          <p:cNvSpPr txBox="1"/>
          <p:nvPr>
            <p:ph idx="1" type="body"/>
          </p:nvPr>
        </p:nvSpPr>
        <p:spPr>
          <a:xfrm>
            <a:off x="311700" y="13810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Focus is on Academic Achievement</a:t>
            </a:r>
            <a:endParaRPr>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F</a:t>
            </a:r>
            <a:r>
              <a:rPr lang="en">
                <a:solidFill>
                  <a:schemeClr val="lt1"/>
                </a:solidFill>
                <a:latin typeface="Spectral"/>
                <a:ea typeface="Spectral"/>
                <a:cs typeface="Spectral"/>
                <a:sym typeface="Spectral"/>
              </a:rPr>
              <a:t>our pillars support academic achievement and the whole child</a:t>
            </a:r>
            <a:endParaRPr>
              <a:solidFill>
                <a:schemeClr val="lt1"/>
              </a:solidFill>
              <a:latin typeface="Spectral"/>
              <a:ea typeface="Spectral"/>
              <a:cs typeface="Spectral"/>
              <a:sym typeface="Spectral"/>
            </a:endParaRPr>
          </a:p>
          <a:p>
            <a:pPr indent="0" lvl="0" marL="457200" rtl="0" algn="l">
              <a:spcBef>
                <a:spcPts val="1200"/>
              </a:spcBef>
              <a:spcAft>
                <a:spcPts val="0"/>
              </a:spcAft>
              <a:buNone/>
            </a:pPr>
            <a:r>
              <a:t/>
            </a:r>
            <a:endParaRPr>
              <a:solidFill>
                <a:schemeClr val="lt1"/>
              </a:solidFill>
              <a:latin typeface="Spectral"/>
              <a:ea typeface="Spectral"/>
              <a:cs typeface="Spectral"/>
              <a:sym typeface="Spectral"/>
            </a:endParaRPr>
          </a:p>
          <a:p>
            <a:pPr indent="-342900" lvl="0" marL="457200" rtl="0" algn="l">
              <a:spcBef>
                <a:spcPts val="120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PILLARS INCLUDE:</a:t>
            </a:r>
            <a:endParaRPr>
              <a:solidFill>
                <a:schemeClr val="lt1"/>
              </a:solidFill>
              <a:latin typeface="Spectral"/>
              <a:ea typeface="Spectral"/>
              <a:cs typeface="Spectral"/>
              <a:sym typeface="Spectral"/>
            </a:endParaRPr>
          </a:p>
          <a:p>
            <a:pPr indent="-330200" lvl="1" marL="914400" rtl="0" algn="l">
              <a:spcBef>
                <a:spcPts val="0"/>
              </a:spcBef>
              <a:spcAft>
                <a:spcPts val="0"/>
              </a:spcAft>
              <a:buClr>
                <a:schemeClr val="lt1"/>
              </a:buClr>
              <a:buSzPts val="1600"/>
              <a:buFont typeface="Spectral"/>
              <a:buChar char="○"/>
            </a:pPr>
            <a:r>
              <a:rPr lang="en" sz="1600">
                <a:solidFill>
                  <a:schemeClr val="lt1"/>
                </a:solidFill>
                <a:latin typeface="Spectral"/>
                <a:ea typeface="Spectral"/>
                <a:cs typeface="Spectral"/>
                <a:sym typeface="Spectral"/>
              </a:rPr>
              <a:t>Health and social services</a:t>
            </a:r>
            <a:endParaRPr sz="1600">
              <a:solidFill>
                <a:schemeClr val="lt1"/>
              </a:solidFill>
              <a:latin typeface="Spectral"/>
              <a:ea typeface="Spectral"/>
              <a:cs typeface="Spectral"/>
              <a:sym typeface="Spectral"/>
            </a:endParaRPr>
          </a:p>
          <a:p>
            <a:pPr indent="-330200" lvl="1" marL="914400" rtl="0" algn="l">
              <a:spcBef>
                <a:spcPts val="0"/>
              </a:spcBef>
              <a:spcAft>
                <a:spcPts val="0"/>
              </a:spcAft>
              <a:buClr>
                <a:schemeClr val="lt1"/>
              </a:buClr>
              <a:buSzPts val="1600"/>
              <a:buFont typeface="Spectral"/>
              <a:buChar char="○"/>
            </a:pPr>
            <a:r>
              <a:rPr lang="en" sz="1600">
                <a:solidFill>
                  <a:schemeClr val="lt1"/>
                </a:solidFill>
                <a:latin typeface="Spectral"/>
                <a:ea typeface="Spectral"/>
                <a:cs typeface="Spectral"/>
                <a:sym typeface="Spectral"/>
              </a:rPr>
              <a:t>Mental health</a:t>
            </a:r>
            <a:endParaRPr sz="1600">
              <a:solidFill>
                <a:schemeClr val="lt1"/>
              </a:solidFill>
              <a:latin typeface="Spectral"/>
              <a:ea typeface="Spectral"/>
              <a:cs typeface="Spectral"/>
              <a:sym typeface="Spectral"/>
            </a:endParaRPr>
          </a:p>
          <a:p>
            <a:pPr indent="-330200" lvl="1" marL="914400" rtl="0" algn="l">
              <a:spcBef>
                <a:spcPts val="0"/>
              </a:spcBef>
              <a:spcAft>
                <a:spcPts val="0"/>
              </a:spcAft>
              <a:buClr>
                <a:schemeClr val="lt1"/>
              </a:buClr>
              <a:buSzPts val="1600"/>
              <a:buFont typeface="Spectral"/>
              <a:buChar char="○"/>
            </a:pPr>
            <a:r>
              <a:rPr lang="en" sz="1600">
                <a:solidFill>
                  <a:schemeClr val="lt1"/>
                </a:solidFill>
                <a:latin typeface="Spectral"/>
                <a:ea typeface="Spectral"/>
                <a:cs typeface="Spectral"/>
                <a:sym typeface="Spectral"/>
              </a:rPr>
              <a:t>Family engagement</a:t>
            </a:r>
            <a:endParaRPr sz="1600">
              <a:solidFill>
                <a:schemeClr val="lt1"/>
              </a:solidFill>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sz="1600">
                <a:solidFill>
                  <a:schemeClr val="lt1"/>
                </a:solidFill>
                <a:latin typeface="Spectral"/>
                <a:ea typeface="Spectral"/>
                <a:cs typeface="Spectral"/>
                <a:sym typeface="Spectral"/>
              </a:rPr>
              <a:t>Youth development</a:t>
            </a:r>
            <a:r>
              <a:rPr lang="en">
                <a:solidFill>
                  <a:schemeClr val="lt1"/>
                </a:solidFill>
                <a:latin typeface="Spectral"/>
                <a:ea typeface="Spectral"/>
                <a:cs typeface="Spectral"/>
                <a:sym typeface="Spectral"/>
              </a:rPr>
              <a:t> </a:t>
            </a:r>
            <a:endParaRPr>
              <a:solidFill>
                <a:schemeClr val="lt1"/>
              </a:solidFill>
              <a:latin typeface="Spectral"/>
              <a:ea typeface="Spectral"/>
              <a:cs typeface="Spectral"/>
              <a:sym typeface="Spectral"/>
            </a:endParaRPr>
          </a:p>
        </p:txBody>
      </p:sp>
      <p:pic>
        <p:nvPicPr>
          <p:cNvPr id="71" name="Google Shape;71;p15"/>
          <p:cNvPicPr preferRelativeResize="0"/>
          <p:nvPr/>
        </p:nvPicPr>
        <p:blipFill rotWithShape="1">
          <a:blip r:embed="rId3">
            <a:alphaModFix/>
          </a:blip>
          <a:srcRect b="16415" l="6380" r="54832" t="15524"/>
          <a:stretch/>
        </p:blipFill>
        <p:spPr>
          <a:xfrm>
            <a:off x="4852925" y="1151550"/>
            <a:ext cx="3546600" cy="35007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History and Background</a:t>
            </a:r>
            <a:endParaRPr>
              <a:solidFill>
                <a:schemeClr val="lt1"/>
              </a:solidFill>
              <a:latin typeface="Spectral"/>
              <a:ea typeface="Spectral"/>
              <a:cs typeface="Spectral"/>
              <a:sym typeface="Spectral"/>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Began at Sterling Elementary School in 2015 </a:t>
            </a:r>
            <a:endParaRPr>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In 2018, expanded to all six Title I elementary schools within LCPS</a:t>
            </a:r>
            <a:r>
              <a:rPr lang="en">
                <a:solidFill>
                  <a:schemeClr val="lt1"/>
                </a:solidFill>
                <a:latin typeface="Spectral"/>
                <a:ea typeface="Spectral"/>
                <a:cs typeface="Spectral"/>
                <a:sym typeface="Spectral"/>
              </a:rPr>
              <a:t> </a:t>
            </a:r>
            <a:endParaRPr>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In 2019, full-time Community Schools Parent Liaisons at each school</a:t>
            </a:r>
            <a:endParaRPr>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In 2020, LCPS held a summit with Dr. George White, founder of CS in PA to help align the Community School Initiative</a:t>
            </a:r>
            <a:endParaRPr>
              <a:solidFill>
                <a:schemeClr val="lt1"/>
              </a:solidFill>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latin typeface="Spectral"/>
                <a:ea typeface="Spectral"/>
                <a:cs typeface="Spectral"/>
                <a:sym typeface="Spectral"/>
              </a:rPr>
              <a:t>In</a:t>
            </a:r>
            <a:r>
              <a:rPr lang="en" sz="1900">
                <a:solidFill>
                  <a:schemeClr val="lt1"/>
                </a:solidFill>
                <a:latin typeface="Spectral"/>
                <a:ea typeface="Spectral"/>
                <a:cs typeface="Spectral"/>
                <a:sym typeface="Spectral"/>
              </a:rPr>
              <a:t> 2021, </a:t>
            </a:r>
            <a:r>
              <a:rPr lang="en" sz="1900">
                <a:solidFill>
                  <a:schemeClr val="lt1"/>
                </a:solidFill>
                <a:latin typeface="Spectral"/>
                <a:ea typeface="Spectral"/>
                <a:cs typeface="Spectral"/>
                <a:sym typeface="Spectral"/>
              </a:rPr>
              <a:t>Community</a:t>
            </a:r>
            <a:r>
              <a:rPr lang="en" sz="1900">
                <a:solidFill>
                  <a:schemeClr val="lt1"/>
                </a:solidFill>
                <a:latin typeface="Spectral"/>
                <a:ea typeface="Spectral"/>
                <a:cs typeface="Spectral"/>
                <a:sym typeface="Spectral"/>
              </a:rPr>
              <a:t> School Initiative expanded staffing to include:</a:t>
            </a:r>
            <a:endParaRPr sz="1900">
              <a:solidFill>
                <a:schemeClr val="lt1"/>
              </a:solidFill>
              <a:latin typeface="Spectral"/>
              <a:ea typeface="Spectral"/>
              <a:cs typeface="Spectral"/>
              <a:sym typeface="Spectral"/>
            </a:endParaRPr>
          </a:p>
          <a:p>
            <a:pPr indent="-349250" lvl="2" marL="13716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3 additional  full-time School Social Workers (for a total of 6)</a:t>
            </a:r>
            <a:endParaRPr sz="1900">
              <a:solidFill>
                <a:schemeClr val="lt1"/>
              </a:solidFill>
              <a:latin typeface="Spectral"/>
              <a:ea typeface="Spectral"/>
              <a:cs typeface="Spectral"/>
              <a:sym typeface="Spectral"/>
            </a:endParaRPr>
          </a:p>
          <a:p>
            <a:pPr indent="-349250" lvl="2" marL="13716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6  full-time School Nurses </a:t>
            </a:r>
            <a:endParaRPr sz="1900">
              <a:solidFill>
                <a:schemeClr val="lt1"/>
              </a:solidFill>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Spectral"/>
                <a:ea typeface="Spectral"/>
                <a:cs typeface="Spectral"/>
                <a:sym typeface="Spectral"/>
              </a:rPr>
              <a:t>Our Community Schools</a:t>
            </a:r>
            <a:endParaRPr>
              <a:solidFill>
                <a:schemeClr val="lt1"/>
              </a:solidFill>
              <a:latin typeface="Spectral"/>
              <a:ea typeface="Spectral"/>
              <a:cs typeface="Spectral"/>
              <a:sym typeface="Spectral"/>
            </a:endParaRPr>
          </a:p>
        </p:txBody>
      </p:sp>
      <p:pic>
        <p:nvPicPr>
          <p:cNvPr id="83" name="Google Shape;83;p17"/>
          <p:cNvPicPr preferRelativeResize="0"/>
          <p:nvPr/>
        </p:nvPicPr>
        <p:blipFill>
          <a:blip r:embed="rId3">
            <a:alphaModFix/>
          </a:blip>
          <a:stretch>
            <a:fillRect/>
          </a:stretch>
        </p:blipFill>
        <p:spPr>
          <a:xfrm>
            <a:off x="7083849" y="3431324"/>
            <a:ext cx="1333500" cy="1431946"/>
          </a:xfrm>
          <a:prstGeom prst="rect">
            <a:avLst/>
          </a:prstGeom>
          <a:noFill/>
          <a:ln>
            <a:noFill/>
          </a:ln>
        </p:spPr>
      </p:pic>
      <p:pic>
        <p:nvPicPr>
          <p:cNvPr id="84" name="Google Shape;84;p17"/>
          <p:cNvPicPr preferRelativeResize="0"/>
          <p:nvPr/>
        </p:nvPicPr>
        <p:blipFill>
          <a:blip r:embed="rId4">
            <a:alphaModFix/>
          </a:blip>
          <a:stretch>
            <a:fillRect/>
          </a:stretch>
        </p:blipFill>
        <p:spPr>
          <a:xfrm>
            <a:off x="6932025" y="565800"/>
            <a:ext cx="1333500" cy="1438275"/>
          </a:xfrm>
          <a:prstGeom prst="rect">
            <a:avLst/>
          </a:prstGeom>
          <a:noFill/>
          <a:ln>
            <a:noFill/>
          </a:ln>
        </p:spPr>
      </p:pic>
      <p:pic>
        <p:nvPicPr>
          <p:cNvPr id="85" name="Google Shape;85;p17"/>
          <p:cNvPicPr preferRelativeResize="0"/>
          <p:nvPr/>
        </p:nvPicPr>
        <p:blipFill>
          <a:blip r:embed="rId5">
            <a:alphaModFix/>
          </a:blip>
          <a:stretch>
            <a:fillRect/>
          </a:stretch>
        </p:blipFill>
        <p:spPr>
          <a:xfrm>
            <a:off x="5099438" y="570575"/>
            <a:ext cx="1428750" cy="1428750"/>
          </a:xfrm>
          <a:prstGeom prst="rect">
            <a:avLst/>
          </a:prstGeom>
          <a:noFill/>
          <a:ln>
            <a:noFill/>
          </a:ln>
        </p:spPr>
      </p:pic>
      <p:pic>
        <p:nvPicPr>
          <p:cNvPr id="86" name="Google Shape;86;p17"/>
          <p:cNvPicPr preferRelativeResize="0"/>
          <p:nvPr/>
        </p:nvPicPr>
        <p:blipFill>
          <a:blip r:embed="rId6">
            <a:alphaModFix/>
          </a:blip>
          <a:stretch>
            <a:fillRect/>
          </a:stretch>
        </p:blipFill>
        <p:spPr>
          <a:xfrm>
            <a:off x="4801575" y="3868925"/>
            <a:ext cx="2286000" cy="933450"/>
          </a:xfrm>
          <a:prstGeom prst="rect">
            <a:avLst/>
          </a:prstGeom>
          <a:noFill/>
          <a:ln>
            <a:noFill/>
          </a:ln>
        </p:spPr>
      </p:pic>
      <p:pic>
        <p:nvPicPr>
          <p:cNvPr id="87" name="Google Shape;87;p17"/>
          <p:cNvPicPr preferRelativeResize="0"/>
          <p:nvPr/>
        </p:nvPicPr>
        <p:blipFill>
          <a:blip r:embed="rId7">
            <a:alphaModFix/>
          </a:blip>
          <a:stretch>
            <a:fillRect/>
          </a:stretch>
        </p:blipFill>
        <p:spPr>
          <a:xfrm>
            <a:off x="7120725" y="2223875"/>
            <a:ext cx="1076325" cy="1036944"/>
          </a:xfrm>
          <a:prstGeom prst="rect">
            <a:avLst/>
          </a:prstGeom>
          <a:noFill/>
          <a:ln>
            <a:noFill/>
          </a:ln>
        </p:spPr>
      </p:pic>
      <p:pic>
        <p:nvPicPr>
          <p:cNvPr id="88" name="Google Shape;88;p17"/>
          <p:cNvPicPr preferRelativeResize="0"/>
          <p:nvPr/>
        </p:nvPicPr>
        <p:blipFill>
          <a:blip r:embed="rId8">
            <a:alphaModFix/>
          </a:blip>
          <a:stretch>
            <a:fillRect/>
          </a:stretch>
        </p:blipFill>
        <p:spPr>
          <a:xfrm>
            <a:off x="5275650" y="2106800"/>
            <a:ext cx="1076325" cy="1476375"/>
          </a:xfrm>
          <a:prstGeom prst="rect">
            <a:avLst/>
          </a:prstGeom>
          <a:noFill/>
          <a:ln>
            <a:noFill/>
          </a:ln>
        </p:spPr>
      </p:pic>
      <p:sp>
        <p:nvSpPr>
          <p:cNvPr id="89" name="Google Shape;89;p17"/>
          <p:cNvSpPr txBox="1"/>
          <p:nvPr/>
        </p:nvSpPr>
        <p:spPr>
          <a:xfrm>
            <a:off x="428175" y="1595650"/>
            <a:ext cx="4299000" cy="193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Sterling Elementary School</a:t>
            </a:r>
            <a:endParaRPr sz="1900">
              <a:solidFill>
                <a:schemeClr val="lt1"/>
              </a:solidFill>
              <a:latin typeface="Spectral"/>
              <a:ea typeface="Spectral"/>
              <a:cs typeface="Spectral"/>
              <a:sym typeface="Spectral"/>
            </a:endParaRPr>
          </a:p>
          <a:p>
            <a:pPr indent="-349250" lvl="0" marL="4572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Guilford Elementary School</a:t>
            </a:r>
            <a:endParaRPr sz="1900">
              <a:solidFill>
                <a:schemeClr val="lt1"/>
              </a:solidFill>
              <a:latin typeface="Spectral"/>
              <a:ea typeface="Spectral"/>
              <a:cs typeface="Spectral"/>
              <a:sym typeface="Spectral"/>
            </a:endParaRPr>
          </a:p>
          <a:p>
            <a:pPr indent="-349250" lvl="0" marL="4572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Sully Elementary School</a:t>
            </a:r>
            <a:endParaRPr sz="1900">
              <a:solidFill>
                <a:schemeClr val="lt1"/>
              </a:solidFill>
              <a:latin typeface="Spectral"/>
              <a:ea typeface="Spectral"/>
              <a:cs typeface="Spectral"/>
              <a:sym typeface="Spectral"/>
            </a:endParaRPr>
          </a:p>
          <a:p>
            <a:pPr indent="-349250" lvl="0" marL="4572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Sugarland Elementary School</a:t>
            </a:r>
            <a:endParaRPr sz="1900">
              <a:solidFill>
                <a:schemeClr val="lt1"/>
              </a:solidFill>
              <a:latin typeface="Spectral"/>
              <a:ea typeface="Spectral"/>
              <a:cs typeface="Spectral"/>
              <a:sym typeface="Spectral"/>
            </a:endParaRPr>
          </a:p>
          <a:p>
            <a:pPr indent="-349250" lvl="0" marL="4572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Rolling Ridge Elementary School</a:t>
            </a:r>
            <a:endParaRPr sz="1900">
              <a:solidFill>
                <a:schemeClr val="lt1"/>
              </a:solidFill>
              <a:latin typeface="Spectral"/>
              <a:ea typeface="Spectral"/>
              <a:cs typeface="Spectral"/>
              <a:sym typeface="Spectral"/>
            </a:endParaRPr>
          </a:p>
          <a:p>
            <a:pPr indent="-349250" lvl="0" marL="457200" rtl="0" algn="l">
              <a:spcBef>
                <a:spcPts val="0"/>
              </a:spcBef>
              <a:spcAft>
                <a:spcPts val="0"/>
              </a:spcAft>
              <a:buClr>
                <a:schemeClr val="lt1"/>
              </a:buClr>
              <a:buSzPts val="1900"/>
              <a:buFont typeface="Spectral"/>
              <a:buChar char="●"/>
            </a:pPr>
            <a:r>
              <a:rPr lang="en" sz="1900">
                <a:solidFill>
                  <a:schemeClr val="lt1"/>
                </a:solidFill>
                <a:latin typeface="Spectral"/>
                <a:ea typeface="Spectral"/>
                <a:cs typeface="Spectral"/>
                <a:sym typeface="Spectral"/>
              </a:rPr>
              <a:t>Forest Grove Elementary School</a:t>
            </a:r>
            <a:endParaRPr sz="1900">
              <a:solidFill>
                <a:schemeClr val="lt1"/>
              </a:solidFill>
              <a:latin typeface="Spectral"/>
              <a:ea typeface="Spectral"/>
              <a:cs typeface="Spectral"/>
              <a:sym typeface="Spectr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0" y="141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Demographics of our </a:t>
            </a:r>
            <a:r>
              <a:rPr lang="en">
                <a:solidFill>
                  <a:schemeClr val="lt1"/>
                </a:solidFill>
                <a:latin typeface="Spectral"/>
                <a:ea typeface="Spectral"/>
                <a:cs typeface="Spectral"/>
                <a:sym typeface="Spectral"/>
              </a:rPr>
              <a:t>Community Schools</a:t>
            </a:r>
            <a:endParaRPr>
              <a:solidFill>
                <a:schemeClr val="lt1"/>
              </a:solidFill>
              <a:latin typeface="Spectral"/>
              <a:ea typeface="Spectral"/>
              <a:cs typeface="Spectral"/>
              <a:sym typeface="Spectral"/>
            </a:endParaRPr>
          </a:p>
        </p:txBody>
      </p:sp>
      <p:sp>
        <p:nvSpPr>
          <p:cNvPr id="95" name="Google Shape;95;p18"/>
          <p:cNvSpPr txBox="1"/>
          <p:nvPr/>
        </p:nvSpPr>
        <p:spPr>
          <a:xfrm>
            <a:off x="151950" y="785000"/>
            <a:ext cx="7509300" cy="1970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lt1"/>
              </a:buClr>
              <a:buSzPts val="2300"/>
              <a:buFont typeface="Spectral"/>
              <a:buChar char="●"/>
            </a:pPr>
            <a:r>
              <a:rPr lang="en" sz="2300">
                <a:solidFill>
                  <a:schemeClr val="lt1"/>
                </a:solidFill>
                <a:latin typeface="Spectral"/>
                <a:ea typeface="Spectral"/>
                <a:cs typeface="Spectral"/>
                <a:sym typeface="Spectral"/>
              </a:rPr>
              <a:t>3,028 students enrolled </a:t>
            </a:r>
            <a:endParaRPr sz="2300">
              <a:solidFill>
                <a:schemeClr val="lt1"/>
              </a:solidFill>
              <a:latin typeface="Spectral"/>
              <a:ea typeface="Spectral"/>
              <a:cs typeface="Spectral"/>
              <a:sym typeface="Spectral"/>
            </a:endParaRPr>
          </a:p>
          <a:p>
            <a:pPr indent="-374650" lvl="0" marL="457200" rtl="0" algn="l">
              <a:spcBef>
                <a:spcPts val="0"/>
              </a:spcBef>
              <a:spcAft>
                <a:spcPts val="0"/>
              </a:spcAft>
              <a:buClr>
                <a:schemeClr val="lt1"/>
              </a:buClr>
              <a:buSzPts val="2300"/>
              <a:buFont typeface="Spectral"/>
              <a:buChar char="●"/>
            </a:pPr>
            <a:r>
              <a:rPr lang="en" sz="2300">
                <a:solidFill>
                  <a:schemeClr val="lt1"/>
                </a:solidFill>
                <a:latin typeface="Spectral"/>
                <a:ea typeface="Spectral"/>
                <a:cs typeface="Spectral"/>
                <a:sym typeface="Spectral"/>
              </a:rPr>
              <a:t>74% of students are economically </a:t>
            </a:r>
            <a:r>
              <a:rPr lang="en" sz="2300">
                <a:solidFill>
                  <a:schemeClr val="lt1"/>
                </a:solidFill>
                <a:latin typeface="Spectral"/>
                <a:ea typeface="Spectral"/>
                <a:cs typeface="Spectral"/>
                <a:sym typeface="Spectral"/>
              </a:rPr>
              <a:t>disadvantaged</a:t>
            </a:r>
            <a:endParaRPr sz="2300">
              <a:solidFill>
                <a:schemeClr val="lt1"/>
              </a:solidFill>
              <a:latin typeface="Spectral"/>
              <a:ea typeface="Spectral"/>
              <a:cs typeface="Spectral"/>
              <a:sym typeface="Spectral"/>
            </a:endParaRPr>
          </a:p>
          <a:p>
            <a:pPr indent="-374650" lvl="0" marL="457200" rtl="0" algn="l">
              <a:spcBef>
                <a:spcPts val="0"/>
              </a:spcBef>
              <a:spcAft>
                <a:spcPts val="0"/>
              </a:spcAft>
              <a:buClr>
                <a:schemeClr val="lt1"/>
              </a:buClr>
              <a:buSzPts val="2300"/>
              <a:buFont typeface="Spectral"/>
              <a:buChar char="●"/>
            </a:pPr>
            <a:r>
              <a:rPr lang="en" sz="2300">
                <a:solidFill>
                  <a:schemeClr val="lt1"/>
                </a:solidFill>
                <a:latin typeface="Spectral"/>
                <a:ea typeface="Spectral"/>
                <a:cs typeface="Spectral"/>
                <a:sym typeface="Spectral"/>
              </a:rPr>
              <a:t>69% English Language Learners </a:t>
            </a:r>
            <a:r>
              <a:rPr lang="en" sz="2300">
                <a:solidFill>
                  <a:schemeClr val="lt1"/>
                </a:solidFill>
                <a:latin typeface="Spectral"/>
                <a:ea typeface="Spectral"/>
                <a:cs typeface="Spectral"/>
                <a:sym typeface="Spectral"/>
              </a:rPr>
              <a:t> </a:t>
            </a:r>
            <a:endParaRPr sz="2300">
              <a:solidFill>
                <a:schemeClr val="lt1"/>
              </a:solidFill>
              <a:latin typeface="Spectral"/>
              <a:ea typeface="Spectral"/>
              <a:cs typeface="Spectral"/>
              <a:sym typeface="Spectral"/>
            </a:endParaRPr>
          </a:p>
          <a:p>
            <a:pPr indent="-374650" lvl="0" marL="457200" rtl="0" algn="l">
              <a:spcBef>
                <a:spcPts val="0"/>
              </a:spcBef>
              <a:spcAft>
                <a:spcPts val="0"/>
              </a:spcAft>
              <a:buClr>
                <a:schemeClr val="lt1"/>
              </a:buClr>
              <a:buSzPts val="2300"/>
              <a:buFont typeface="Spectral"/>
              <a:buChar char="●"/>
            </a:pPr>
            <a:r>
              <a:rPr lang="en" sz="2300">
                <a:solidFill>
                  <a:schemeClr val="lt1"/>
                </a:solidFill>
                <a:latin typeface="Spectral"/>
                <a:ea typeface="Spectral"/>
                <a:cs typeface="Spectral"/>
                <a:sym typeface="Spectral"/>
              </a:rPr>
              <a:t>337 students are homeless</a:t>
            </a:r>
            <a:endParaRPr sz="2300">
              <a:solidFill>
                <a:schemeClr val="lt1"/>
              </a:solidFill>
              <a:latin typeface="Spectral"/>
              <a:ea typeface="Spectral"/>
              <a:cs typeface="Spectral"/>
              <a:sym typeface="Spectral"/>
            </a:endParaRPr>
          </a:p>
          <a:p>
            <a:pPr indent="-381000" lvl="0" marL="457200" rtl="0" algn="l">
              <a:spcBef>
                <a:spcPts val="0"/>
              </a:spcBef>
              <a:spcAft>
                <a:spcPts val="0"/>
              </a:spcAft>
              <a:buClr>
                <a:schemeClr val="lt1"/>
              </a:buClr>
              <a:buSzPts val="2400"/>
              <a:buFont typeface="Spectral"/>
              <a:buChar char="●"/>
            </a:pPr>
            <a:r>
              <a:rPr lang="en" sz="2300">
                <a:solidFill>
                  <a:schemeClr val="lt1"/>
                </a:solidFill>
                <a:latin typeface="Spectral"/>
                <a:ea typeface="Spectral"/>
                <a:cs typeface="Spectral"/>
                <a:sym typeface="Spectral"/>
              </a:rPr>
              <a:t>9% of students have disabilities</a:t>
            </a:r>
            <a:r>
              <a:rPr lang="en" sz="2400">
                <a:solidFill>
                  <a:schemeClr val="lt1"/>
                </a:solidFill>
                <a:latin typeface="Spectral"/>
                <a:ea typeface="Spectral"/>
                <a:cs typeface="Spectral"/>
                <a:sym typeface="Spectral"/>
              </a:rPr>
              <a:t> </a:t>
            </a:r>
            <a:endParaRPr sz="2400">
              <a:solidFill>
                <a:schemeClr val="lt1"/>
              </a:solidFill>
              <a:latin typeface="Spectral"/>
              <a:ea typeface="Spectral"/>
              <a:cs typeface="Spectral"/>
              <a:sym typeface="Spectral"/>
            </a:endParaRPr>
          </a:p>
        </p:txBody>
      </p:sp>
      <p:sp>
        <p:nvSpPr>
          <p:cNvPr id="96" name="Google Shape;96;p18"/>
          <p:cNvSpPr txBox="1"/>
          <p:nvPr/>
        </p:nvSpPr>
        <p:spPr>
          <a:xfrm>
            <a:off x="724350" y="4037900"/>
            <a:ext cx="30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pectral"/>
                <a:ea typeface="Spectral"/>
                <a:cs typeface="Spectral"/>
                <a:sym typeface="Spectral"/>
              </a:rPr>
              <a:t>Data from 2021-2022 school year</a:t>
            </a:r>
            <a:endParaRPr>
              <a:solidFill>
                <a:schemeClr val="lt1"/>
              </a:solidFill>
              <a:latin typeface="Spectral"/>
              <a:ea typeface="Spectral"/>
              <a:cs typeface="Spectral"/>
              <a:sym typeface="Spectral"/>
            </a:endParaRPr>
          </a:p>
        </p:txBody>
      </p:sp>
      <p:pic>
        <p:nvPicPr>
          <p:cNvPr id="97" name="Google Shape;97;p18"/>
          <p:cNvPicPr preferRelativeResize="0"/>
          <p:nvPr/>
        </p:nvPicPr>
        <p:blipFill>
          <a:blip r:embed="rId3">
            <a:alphaModFix/>
          </a:blip>
          <a:stretch>
            <a:fillRect/>
          </a:stretch>
        </p:blipFill>
        <p:spPr>
          <a:xfrm>
            <a:off x="4940125" y="2060200"/>
            <a:ext cx="4061302" cy="28932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Community School Success</a:t>
            </a:r>
            <a:endParaRPr>
              <a:solidFill>
                <a:schemeClr val="lt1"/>
              </a:solidFill>
              <a:latin typeface="Spectral"/>
              <a:ea typeface="Spectral"/>
              <a:cs typeface="Spectral"/>
              <a:sym typeface="Spectral"/>
            </a:endParaRPr>
          </a:p>
        </p:txBody>
      </p:sp>
      <p:sp>
        <p:nvSpPr>
          <p:cNvPr id="103" name="Google Shape;103;p19"/>
          <p:cNvSpPr txBox="1"/>
          <p:nvPr/>
        </p:nvSpPr>
        <p:spPr>
          <a:xfrm>
            <a:off x="173000" y="572700"/>
            <a:ext cx="5834400" cy="4063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Spectral"/>
              <a:buChar char="●"/>
            </a:pPr>
            <a:r>
              <a:rPr lang="en" sz="2100">
                <a:solidFill>
                  <a:schemeClr val="lt1"/>
                </a:solidFill>
                <a:latin typeface="Spectral"/>
                <a:ea typeface="Spectral"/>
                <a:cs typeface="Spectral"/>
                <a:sym typeface="Spectral"/>
              </a:rPr>
              <a:t>81% of students have an attendance</a:t>
            </a:r>
            <a:endParaRPr sz="2100">
              <a:solidFill>
                <a:schemeClr val="lt1"/>
              </a:solidFill>
              <a:latin typeface="Spectral"/>
              <a:ea typeface="Spectral"/>
              <a:cs typeface="Spectral"/>
              <a:sym typeface="Spectral"/>
            </a:endParaRPr>
          </a:p>
          <a:p>
            <a:pPr indent="457200" lvl="0" marL="0" rtl="0" algn="l">
              <a:spcBef>
                <a:spcPts val="0"/>
              </a:spcBef>
              <a:spcAft>
                <a:spcPts val="0"/>
              </a:spcAft>
              <a:buNone/>
            </a:pPr>
            <a:r>
              <a:rPr lang="en" sz="2100">
                <a:solidFill>
                  <a:schemeClr val="lt1"/>
                </a:solidFill>
                <a:latin typeface="Spectral"/>
                <a:ea typeface="Spectral"/>
                <a:cs typeface="Spectral"/>
                <a:sym typeface="Spectral"/>
              </a:rPr>
              <a:t>rate of 90% or higher</a:t>
            </a:r>
            <a:endParaRPr sz="2100">
              <a:solidFill>
                <a:schemeClr val="lt1"/>
              </a:solidFill>
              <a:latin typeface="Spectral"/>
              <a:ea typeface="Spectral"/>
              <a:cs typeface="Spectral"/>
              <a:sym typeface="Spectral"/>
            </a:endParaRPr>
          </a:p>
          <a:p>
            <a:pPr indent="-361950" lvl="0" marL="457200" rtl="0" algn="l">
              <a:spcBef>
                <a:spcPts val="0"/>
              </a:spcBef>
              <a:spcAft>
                <a:spcPts val="0"/>
              </a:spcAft>
              <a:buClr>
                <a:schemeClr val="lt1"/>
              </a:buClr>
              <a:buSzPts val="2100"/>
              <a:buFont typeface="Spectral"/>
              <a:buChar char="●"/>
            </a:pPr>
            <a:r>
              <a:rPr lang="en" sz="2100">
                <a:solidFill>
                  <a:schemeClr val="lt1"/>
                </a:solidFill>
                <a:latin typeface="Spectral"/>
                <a:ea typeface="Spectral"/>
                <a:cs typeface="Spectral"/>
                <a:sym typeface="Spectral"/>
              </a:rPr>
              <a:t>94% of students had no discipline incidents within the first three marking periods</a:t>
            </a:r>
            <a:endParaRPr sz="2100">
              <a:solidFill>
                <a:schemeClr val="lt1"/>
              </a:solidFill>
              <a:latin typeface="Spectral"/>
              <a:ea typeface="Spectral"/>
              <a:cs typeface="Spectral"/>
              <a:sym typeface="Spectral"/>
            </a:endParaRPr>
          </a:p>
          <a:p>
            <a:pPr indent="-361950" lvl="0" marL="457200" rtl="0" algn="l">
              <a:spcBef>
                <a:spcPts val="0"/>
              </a:spcBef>
              <a:spcAft>
                <a:spcPts val="0"/>
              </a:spcAft>
              <a:buClr>
                <a:schemeClr val="lt1"/>
              </a:buClr>
              <a:buSzPts val="2100"/>
              <a:buFont typeface="Spectral"/>
              <a:buChar char="●"/>
            </a:pPr>
            <a:r>
              <a:rPr lang="en" sz="2100">
                <a:solidFill>
                  <a:schemeClr val="lt1"/>
                </a:solidFill>
                <a:latin typeface="Spectral"/>
                <a:ea typeface="Spectral"/>
                <a:cs typeface="Spectral"/>
                <a:sym typeface="Spectral"/>
              </a:rPr>
              <a:t>87% of students feel like they belong in their school</a:t>
            </a:r>
            <a:endParaRPr sz="2100">
              <a:solidFill>
                <a:schemeClr val="lt1"/>
              </a:solidFill>
              <a:latin typeface="Spectral"/>
              <a:ea typeface="Spectral"/>
              <a:cs typeface="Spectral"/>
              <a:sym typeface="Spectral"/>
            </a:endParaRPr>
          </a:p>
          <a:p>
            <a:pPr indent="-361950" lvl="0" marL="457200" rtl="0" algn="l">
              <a:spcBef>
                <a:spcPts val="0"/>
              </a:spcBef>
              <a:spcAft>
                <a:spcPts val="0"/>
              </a:spcAft>
              <a:buClr>
                <a:schemeClr val="lt1"/>
              </a:buClr>
              <a:buSzPts val="2100"/>
              <a:buFont typeface="Spectral"/>
              <a:buChar char="●"/>
            </a:pPr>
            <a:r>
              <a:rPr lang="en" sz="2100">
                <a:solidFill>
                  <a:schemeClr val="lt1"/>
                </a:solidFill>
                <a:latin typeface="Spectral"/>
                <a:ea typeface="Spectral"/>
                <a:cs typeface="Spectral"/>
                <a:sym typeface="Spectral"/>
              </a:rPr>
              <a:t>94% of families feel that their school provides multiple opportunities for family engagement in school activities </a:t>
            </a:r>
            <a:endParaRPr sz="2100">
              <a:solidFill>
                <a:schemeClr val="lt1"/>
              </a:solidFill>
              <a:latin typeface="Spectral"/>
              <a:ea typeface="Spectral"/>
              <a:cs typeface="Spectral"/>
              <a:sym typeface="Spectral"/>
            </a:endParaRPr>
          </a:p>
          <a:p>
            <a:pPr indent="-361950" lvl="0" marL="457200" rtl="0" algn="l">
              <a:spcBef>
                <a:spcPts val="0"/>
              </a:spcBef>
              <a:spcAft>
                <a:spcPts val="0"/>
              </a:spcAft>
              <a:buClr>
                <a:schemeClr val="lt1"/>
              </a:buClr>
              <a:buSzPts val="2100"/>
              <a:buFont typeface="Spectral"/>
              <a:buChar char="●"/>
            </a:pPr>
            <a:r>
              <a:rPr lang="en" sz="2100">
                <a:solidFill>
                  <a:schemeClr val="lt1"/>
                </a:solidFill>
                <a:latin typeface="Spectral"/>
                <a:ea typeface="Spectral"/>
                <a:cs typeface="Spectral"/>
                <a:sym typeface="Spectral"/>
              </a:rPr>
              <a:t>94% of students feel they have a teacher or other adult at school they can talk with if they need help with something. </a:t>
            </a:r>
            <a:endParaRPr sz="2100">
              <a:solidFill>
                <a:schemeClr val="lt1"/>
              </a:solidFill>
              <a:latin typeface="Spectral"/>
              <a:ea typeface="Spectral"/>
              <a:cs typeface="Spectral"/>
              <a:sym typeface="Spectral"/>
            </a:endParaRPr>
          </a:p>
        </p:txBody>
      </p:sp>
      <p:sp>
        <p:nvSpPr>
          <p:cNvPr id="104" name="Google Shape;104;p19"/>
          <p:cNvSpPr txBox="1"/>
          <p:nvPr/>
        </p:nvSpPr>
        <p:spPr>
          <a:xfrm>
            <a:off x="455450" y="4743300"/>
            <a:ext cx="61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pectral"/>
                <a:ea typeface="Spectral"/>
                <a:cs typeface="Spectral"/>
                <a:sym typeface="Spectral"/>
              </a:rPr>
              <a:t>Data from 2021-2022 school year</a:t>
            </a:r>
            <a:endParaRPr>
              <a:solidFill>
                <a:schemeClr val="lt1"/>
              </a:solidFill>
              <a:latin typeface="Spectral"/>
              <a:ea typeface="Spectral"/>
              <a:cs typeface="Spectral"/>
              <a:sym typeface="Spectral"/>
            </a:endParaRPr>
          </a:p>
        </p:txBody>
      </p:sp>
      <p:pic>
        <p:nvPicPr>
          <p:cNvPr id="105" name="Google Shape;105;p19"/>
          <p:cNvPicPr preferRelativeResize="0"/>
          <p:nvPr/>
        </p:nvPicPr>
        <p:blipFill>
          <a:blip r:embed="rId3">
            <a:alphaModFix/>
          </a:blip>
          <a:stretch>
            <a:fillRect/>
          </a:stretch>
        </p:blipFill>
        <p:spPr>
          <a:xfrm>
            <a:off x="6124675" y="660863"/>
            <a:ext cx="2725500" cy="3821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5285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Health and Social Services</a:t>
            </a:r>
            <a:endParaRPr>
              <a:solidFill>
                <a:schemeClr val="lt1"/>
              </a:solidFill>
              <a:latin typeface="Spectral"/>
              <a:ea typeface="Spectral"/>
              <a:cs typeface="Spectral"/>
              <a:sym typeface="Spectral"/>
            </a:endParaRPr>
          </a:p>
        </p:txBody>
      </p:sp>
      <p:sp>
        <p:nvSpPr>
          <p:cNvPr id="111" name="Google Shape;111;p20"/>
          <p:cNvSpPr txBox="1"/>
          <p:nvPr/>
        </p:nvSpPr>
        <p:spPr>
          <a:xfrm>
            <a:off x="3995700" y="572700"/>
            <a:ext cx="51483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All schools are provided weekend meal programs</a:t>
            </a:r>
            <a:endParaRPr sz="2000">
              <a:solidFill>
                <a:schemeClr val="lt1"/>
              </a:solidFill>
              <a:latin typeface="Spectral"/>
              <a:ea typeface="Spectral"/>
              <a:cs typeface="Spectral"/>
              <a:sym typeface="Spectral"/>
            </a:endParaRPr>
          </a:p>
          <a:p>
            <a:pPr indent="-355600" lvl="1" marL="9144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Many offer food pantries</a:t>
            </a:r>
            <a:endParaRPr sz="2000">
              <a:solidFill>
                <a:schemeClr val="lt1"/>
              </a:solidFill>
              <a:latin typeface="Spectral"/>
              <a:ea typeface="Spectral"/>
              <a:cs typeface="Spectral"/>
              <a:sym typeface="Spectral"/>
            </a:endParaRPr>
          </a:p>
          <a:p>
            <a:pPr indent="-355600" lvl="1" marL="9144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Loudoun Hunger Relief mobile bus </a:t>
            </a:r>
            <a:endParaRPr sz="2000">
              <a:solidFill>
                <a:schemeClr val="lt1"/>
              </a:solidFill>
              <a:latin typeface="Spectral"/>
              <a:ea typeface="Spectral"/>
              <a:cs typeface="Spectral"/>
              <a:sym typeface="Spectral"/>
            </a:endParaRPr>
          </a:p>
          <a:p>
            <a:pPr indent="-355600" lvl="1" marL="9144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Snacks </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All schools provide clothing and winter coats</a:t>
            </a:r>
            <a:endParaRPr sz="2000">
              <a:solidFill>
                <a:schemeClr val="lt1"/>
              </a:solidFill>
              <a:latin typeface="Spectral"/>
              <a:ea typeface="Spectral"/>
              <a:cs typeface="Spectral"/>
              <a:sym typeface="Spectral"/>
            </a:endParaRPr>
          </a:p>
          <a:p>
            <a:pPr indent="-355600" lvl="1" marL="9144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On-campus clothing closets  </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Family resource fairs</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Dental Clinic through Tree of Life</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Referrals for healthcare, vision assistance, diapers, housing and utility assistance, etc.  </a:t>
            </a:r>
            <a:endParaRPr sz="2000">
              <a:solidFill>
                <a:schemeClr val="lt1"/>
              </a:solidFill>
              <a:latin typeface="Spectral"/>
              <a:ea typeface="Spectral"/>
              <a:cs typeface="Spectral"/>
              <a:sym typeface="Spectral"/>
            </a:endParaRPr>
          </a:p>
        </p:txBody>
      </p:sp>
      <p:pic>
        <p:nvPicPr>
          <p:cNvPr id="112" name="Google Shape;112;p20"/>
          <p:cNvPicPr preferRelativeResize="0"/>
          <p:nvPr/>
        </p:nvPicPr>
        <p:blipFill>
          <a:blip r:embed="rId3">
            <a:alphaModFix/>
          </a:blip>
          <a:stretch>
            <a:fillRect/>
          </a:stretch>
        </p:blipFill>
        <p:spPr>
          <a:xfrm>
            <a:off x="473875" y="533100"/>
            <a:ext cx="3337699" cy="4450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26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latin typeface="Spectral"/>
                <a:ea typeface="Spectral"/>
                <a:cs typeface="Spectral"/>
                <a:sym typeface="Spectral"/>
              </a:rPr>
              <a:t>Youth Development </a:t>
            </a:r>
            <a:endParaRPr>
              <a:solidFill>
                <a:schemeClr val="lt1"/>
              </a:solidFill>
              <a:latin typeface="Spectral"/>
              <a:ea typeface="Spectral"/>
              <a:cs typeface="Spectral"/>
              <a:sym typeface="Spectral"/>
            </a:endParaRPr>
          </a:p>
        </p:txBody>
      </p:sp>
      <p:sp>
        <p:nvSpPr>
          <p:cNvPr id="118" name="Google Shape;118;p21"/>
          <p:cNvSpPr txBox="1"/>
          <p:nvPr/>
        </p:nvSpPr>
        <p:spPr>
          <a:xfrm>
            <a:off x="192950" y="898975"/>
            <a:ext cx="37086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Girls Rule the Court tennis</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Loudoun Soccer</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INOVA Healthy Plate Club</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Girls on the Run</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Readers are Leaders</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PROPEL </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Math after-school club</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Dance club</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Basketball club</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Drama club</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Hydroponics club</a:t>
            </a:r>
            <a:endParaRPr sz="2000">
              <a:solidFill>
                <a:schemeClr val="lt1"/>
              </a:solidFill>
              <a:latin typeface="Spectral"/>
              <a:ea typeface="Spectral"/>
              <a:cs typeface="Spectral"/>
              <a:sym typeface="Spectral"/>
            </a:endParaRPr>
          </a:p>
          <a:p>
            <a:pPr indent="-355600" lvl="0" marL="457200" rtl="0" algn="l">
              <a:spcBef>
                <a:spcPts val="0"/>
              </a:spcBef>
              <a:spcAft>
                <a:spcPts val="0"/>
              </a:spcAft>
              <a:buClr>
                <a:schemeClr val="lt1"/>
              </a:buClr>
              <a:buSzPts val="2000"/>
              <a:buFont typeface="Spectral"/>
              <a:buChar char="●"/>
            </a:pPr>
            <a:r>
              <a:rPr lang="en" sz="2000">
                <a:solidFill>
                  <a:schemeClr val="lt1"/>
                </a:solidFill>
                <a:latin typeface="Spectral"/>
                <a:ea typeface="Spectral"/>
                <a:cs typeface="Spectral"/>
                <a:sym typeface="Spectral"/>
              </a:rPr>
              <a:t>Watchdog Dads</a:t>
            </a:r>
            <a:endParaRPr sz="2000">
              <a:solidFill>
                <a:schemeClr val="lt1"/>
              </a:solidFill>
              <a:latin typeface="Spectral"/>
              <a:ea typeface="Spectral"/>
              <a:cs typeface="Spectral"/>
              <a:sym typeface="Spectral"/>
            </a:endParaRPr>
          </a:p>
        </p:txBody>
      </p:sp>
      <p:pic>
        <p:nvPicPr>
          <p:cNvPr id="119" name="Google Shape;119;p21"/>
          <p:cNvPicPr preferRelativeResize="0"/>
          <p:nvPr/>
        </p:nvPicPr>
        <p:blipFill>
          <a:blip r:embed="rId3">
            <a:alphaModFix/>
          </a:blip>
          <a:stretch>
            <a:fillRect/>
          </a:stretch>
        </p:blipFill>
        <p:spPr>
          <a:xfrm>
            <a:off x="4133800" y="1483213"/>
            <a:ext cx="4587146" cy="30528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8A14C35611B44FAE08C7282FBC43BB" ma:contentTypeVersion="10" ma:contentTypeDescription="Create a new document." ma:contentTypeScope="" ma:versionID="a353077c162cc8d1ab35b68d00f040b5">
  <xsd:schema xmlns:xsd="http://www.w3.org/2001/XMLSchema" xmlns:xs="http://www.w3.org/2001/XMLSchema" xmlns:p="http://schemas.microsoft.com/office/2006/metadata/properties" xmlns:ns2="d3dcd26c-518f-4103-85e3-288a7f67eda7" xmlns:ns3="cf6ddc61-6b1c-4d58-9daa-562ef749da72" targetNamespace="http://schemas.microsoft.com/office/2006/metadata/properties" ma:root="true" ma:fieldsID="96e69836f152f20d78941acbf3950192" ns2:_="" ns3:_="">
    <xsd:import namespace="d3dcd26c-518f-4103-85e3-288a7f67eda7"/>
    <xsd:import namespace="cf6ddc61-6b1c-4d58-9daa-562ef749da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dcd26c-518f-4103-85e3-288a7f67ed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6ddc61-6b1c-4d58-9daa-562ef749da7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ADE5B5-93FB-4ED5-83AC-8595420D7C66}"/>
</file>

<file path=customXml/itemProps2.xml><?xml version="1.0" encoding="utf-8"?>
<ds:datastoreItem xmlns:ds="http://schemas.openxmlformats.org/officeDocument/2006/customXml" ds:itemID="{B12CB139-641E-496D-B001-D1356660CFD8}"/>
</file>

<file path=customXml/itemProps3.xml><?xml version="1.0" encoding="utf-8"?>
<ds:datastoreItem xmlns:ds="http://schemas.openxmlformats.org/officeDocument/2006/customXml" ds:itemID="{02D2D53D-9593-47D6-AB74-748975076AF8}"/>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0x0101008E8A14C35611B44FAE08C7282FBC43BB</vt:lpwstr>
  </property>
</Properties>
</file>